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62" r:id="rId5"/>
    <p:sldId id="263" r:id="rId6"/>
    <p:sldId id="265" r:id="rId7"/>
    <p:sldId id="270" r:id="rId8"/>
    <p:sldId id="267" r:id="rId9"/>
    <p:sldId id="271" r:id="rId10"/>
    <p:sldId id="274" r:id="rId11"/>
    <p:sldId id="275" r:id="rId12"/>
    <p:sldId id="278" r:id="rId13"/>
    <p:sldId id="276" r:id="rId14"/>
    <p:sldId id="277" r:id="rId15"/>
    <p:sldId id="272" r:id="rId16"/>
    <p:sldId id="257" r:id="rId17"/>
    <p:sldId id="259" r:id="rId18"/>
    <p:sldId id="258" r:id="rId19"/>
    <p:sldId id="26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52320B-419D-4C5D-8D85-607B7B19AE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B08249-E5B6-4AD9-AED2-13FBD424E7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8BB40F-6B52-44FF-9999-5EE5D6E542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E67E3-F7C7-4693-9162-6FD747B562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E48C36-C630-4208-8295-27FF89C7D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D4BF43-0619-4DAA-999B-31338757DB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9DBDB5-2854-4A96-8B96-BA55F6A167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C1D62C-F559-46B0-92C0-06D7760483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DC0A0A-D126-497B-88C8-7E364AA1ED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E7912E-D0F6-41B6-830B-37E84959D0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8873B0-F018-4B51-B4F4-EFE342D0ED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07EEC89-833B-4F66-BE3D-F33E40C899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uthern.ed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3219450"/>
          </a:xfrm>
        </p:spPr>
        <p:txBody>
          <a:bodyPr/>
          <a:lstStyle/>
          <a:p>
            <a:pPr eaLnBrk="1" hangingPunct="1"/>
            <a:r>
              <a:rPr lang="en-US" sz="3600" dirty="0" smtClean="0"/>
              <a:t> Business Objectives </a:t>
            </a:r>
            <a:br>
              <a:rPr lang="en-US" sz="3600" dirty="0" smtClean="0"/>
            </a:br>
            <a:r>
              <a:rPr lang="en-US" sz="3600" dirty="0" smtClean="0"/>
              <a:t>Functional Requirements</a:t>
            </a:r>
            <a:br>
              <a:rPr lang="en-US" sz="3600" dirty="0" smtClean="0"/>
            </a:br>
            <a:r>
              <a:rPr lang="en-US" sz="3600" dirty="0" smtClean="0"/>
              <a:t>Non-Functional Requirements </a:t>
            </a:r>
            <a:br>
              <a:rPr lang="en-US" sz="3600" dirty="0" smtClean="0"/>
            </a:br>
            <a:r>
              <a:rPr lang="en-US" sz="3600" dirty="0" smtClean="0"/>
              <a:t> Policies and Procedures</a:t>
            </a:r>
          </a:p>
        </p:txBody>
      </p:sp>
      <p:sp>
        <p:nvSpPr>
          <p:cNvPr id="2051" name="Rectangle 3"/>
          <p:cNvSpPr>
            <a:spLocks noGrp="1" noChangeArrowheads="1"/>
          </p:cNvSpPr>
          <p:nvPr>
            <p:ph type="subTitle" idx="1"/>
          </p:nvPr>
        </p:nvSpPr>
        <p:spPr/>
        <p:txBody>
          <a:bodyPr/>
          <a:lstStyle/>
          <a:p>
            <a:pPr eaLnBrk="1" hangingPunct="1"/>
            <a:r>
              <a:rPr lang="en-US" dirty="0" smtClean="0"/>
              <a:t>CPTE </a:t>
            </a:r>
            <a:r>
              <a:rPr lang="en-US" dirty="0" smtClean="0"/>
              <a:t>443</a:t>
            </a:r>
            <a:endParaRPr lang="en-US" dirty="0" smtClean="0"/>
          </a:p>
        </p:txBody>
      </p:sp>
      <p:pic>
        <p:nvPicPr>
          <p:cNvPr id="2052" name="Picture 5" descr="spacer">
            <a:hlinkClick r:id="rId2"/>
          </p:cNvPr>
          <p:cNvPicPr>
            <a:picLocks noChangeAspect="1" noChangeArrowheads="1"/>
          </p:cNvPicPr>
          <p:nvPr/>
        </p:nvPicPr>
        <p:blipFill>
          <a:blip r:embed="rId3"/>
          <a:srcRect/>
          <a:stretch>
            <a:fillRect/>
          </a:stretch>
        </p:blipFill>
        <p:spPr bwMode="auto">
          <a:xfrm>
            <a:off x="3910013" y="2990850"/>
            <a:ext cx="1323975" cy="876300"/>
          </a:xfrm>
          <a:prstGeom prst="rect">
            <a:avLst/>
          </a:prstGeom>
          <a:noFill/>
          <a:ln w="9525">
            <a:noFill/>
            <a:miter lim="800000"/>
            <a:headEnd/>
            <a:tailEnd/>
          </a:ln>
        </p:spPr>
      </p:pic>
      <p:pic>
        <p:nvPicPr>
          <p:cNvPr id="2053" name="Picture 6" descr="Logo"/>
          <p:cNvPicPr>
            <a:picLocks noChangeAspect="1" noChangeArrowheads="1"/>
          </p:cNvPicPr>
          <p:nvPr/>
        </p:nvPicPr>
        <p:blipFill>
          <a:blip r:embed="rId4"/>
          <a:srcRect/>
          <a:stretch>
            <a:fillRect/>
          </a:stretch>
        </p:blipFill>
        <p:spPr bwMode="auto">
          <a:xfrm>
            <a:off x="533400" y="4191000"/>
            <a:ext cx="2590800" cy="183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6" name="Rectangle 2"/>
          <p:cNvSpPr>
            <a:spLocks noGrp="1" noChangeArrowheads="1"/>
          </p:cNvSpPr>
          <p:nvPr>
            <p:ph type="title"/>
          </p:nvPr>
        </p:nvSpPr>
        <p:spPr/>
        <p:txBody>
          <a:bodyPr/>
          <a:lstStyle/>
          <a:p>
            <a:r>
              <a:rPr lang="en-US" dirty="0" smtClean="0"/>
              <a:t>Goal </a:t>
            </a:r>
            <a:r>
              <a:rPr lang="en-US" dirty="0"/>
              <a:t>of the </a:t>
            </a:r>
            <a:r>
              <a:rPr lang="en-US" dirty="0" smtClean="0"/>
              <a:t>Software Development?</a:t>
            </a:r>
            <a:endParaRPr lang="en-US" dirty="0"/>
          </a:p>
        </p:txBody>
      </p:sp>
      <p:sp>
        <p:nvSpPr>
          <p:cNvPr id="1260547" name="Rectangle 3"/>
          <p:cNvSpPr>
            <a:spLocks noGrp="1" noChangeArrowheads="1"/>
          </p:cNvSpPr>
          <p:nvPr>
            <p:ph type="body" idx="1"/>
          </p:nvPr>
        </p:nvSpPr>
        <p:spPr>
          <a:xfrm>
            <a:off x="2711450" y="3201988"/>
            <a:ext cx="3635375" cy="1392237"/>
          </a:xfrm>
          <a:solidFill>
            <a:schemeClr val="accent1">
              <a:lumMod val="60000"/>
              <a:lumOff val="40000"/>
            </a:schemeClr>
          </a:solidFill>
          <a:ln>
            <a:solidFill>
              <a:srgbClr val="000000"/>
            </a:solidFill>
          </a:ln>
          <a:effectLst>
            <a:outerShdw dist="107763" dir="2700000" algn="ctr" rotWithShape="0">
              <a:srgbClr val="1C1C1C">
                <a:alpha val="50000"/>
              </a:srgbClr>
            </a:outerShdw>
          </a:effectLst>
        </p:spPr>
        <p:txBody>
          <a:bodyPr/>
          <a:lstStyle/>
          <a:p>
            <a:pPr algn="ctr">
              <a:buFontTx/>
              <a:buNone/>
            </a:pPr>
            <a:r>
              <a:rPr lang="en-US" sz="2800" dirty="0"/>
              <a:t>Software Development Process</a:t>
            </a:r>
          </a:p>
        </p:txBody>
      </p:sp>
      <p:sp>
        <p:nvSpPr>
          <p:cNvPr id="1260548" name="Text Box 4"/>
          <p:cNvSpPr txBox="1">
            <a:spLocks noChangeArrowheads="1"/>
          </p:cNvSpPr>
          <p:nvPr/>
        </p:nvSpPr>
        <p:spPr bwMode="auto">
          <a:xfrm>
            <a:off x="738188" y="1987550"/>
            <a:ext cx="2084387" cy="457200"/>
          </a:xfrm>
          <a:prstGeom prst="rect">
            <a:avLst/>
          </a:prstGeom>
          <a:noFill/>
          <a:ln w="9525">
            <a:noFill/>
            <a:miter lim="800000"/>
            <a:headEnd/>
            <a:tailEnd/>
          </a:ln>
          <a:effectLst/>
        </p:spPr>
        <p:txBody>
          <a:bodyPr wrap="none">
            <a:spAutoFit/>
          </a:bodyPr>
          <a:lstStyle/>
          <a:p>
            <a:r>
              <a:rPr lang="en-US" sz="2400" i="0" dirty="0"/>
              <a:t>Requirements</a:t>
            </a:r>
          </a:p>
        </p:txBody>
      </p:sp>
      <p:sp>
        <p:nvSpPr>
          <p:cNvPr id="1260549" name="Text Box 5"/>
          <p:cNvSpPr txBox="1">
            <a:spLocks noChangeArrowheads="1"/>
          </p:cNvSpPr>
          <p:nvPr/>
        </p:nvSpPr>
        <p:spPr bwMode="auto">
          <a:xfrm>
            <a:off x="6045200" y="5449888"/>
            <a:ext cx="2487613" cy="457200"/>
          </a:xfrm>
          <a:prstGeom prst="rect">
            <a:avLst/>
          </a:prstGeom>
          <a:noFill/>
          <a:ln w="9525">
            <a:noFill/>
            <a:miter lim="800000"/>
            <a:headEnd/>
            <a:tailEnd/>
          </a:ln>
          <a:effectLst/>
        </p:spPr>
        <p:txBody>
          <a:bodyPr wrap="none">
            <a:spAutoFit/>
          </a:bodyPr>
          <a:lstStyle/>
          <a:p>
            <a:r>
              <a:rPr lang="en-US" sz="2400" i="0" dirty="0"/>
              <a:t>Software System</a:t>
            </a:r>
          </a:p>
        </p:txBody>
      </p:sp>
      <p:cxnSp>
        <p:nvCxnSpPr>
          <p:cNvPr id="1260550" name="AutoShape 6"/>
          <p:cNvCxnSpPr>
            <a:cxnSpLocks noChangeShapeType="1"/>
            <a:stCxn id="1260548" idx="2"/>
            <a:endCxn id="1260547" idx="1"/>
          </p:cNvCxnSpPr>
          <p:nvPr/>
        </p:nvCxnSpPr>
        <p:spPr bwMode="auto">
          <a:xfrm rot="16200000" flipH="1">
            <a:off x="1519238" y="2706687"/>
            <a:ext cx="1454150" cy="930275"/>
          </a:xfrm>
          <a:prstGeom prst="bentConnector2">
            <a:avLst/>
          </a:prstGeom>
          <a:noFill/>
          <a:ln w="38100">
            <a:solidFill>
              <a:schemeClr val="tx1"/>
            </a:solidFill>
            <a:miter lim="800000"/>
            <a:headEnd/>
            <a:tailEnd type="triangle" w="med" len="med"/>
          </a:ln>
          <a:effectLst/>
        </p:spPr>
      </p:cxnSp>
      <p:cxnSp>
        <p:nvCxnSpPr>
          <p:cNvPr id="1260551" name="AutoShape 7"/>
          <p:cNvCxnSpPr>
            <a:cxnSpLocks noChangeShapeType="1"/>
          </p:cNvCxnSpPr>
          <p:nvPr/>
        </p:nvCxnSpPr>
        <p:spPr bwMode="auto">
          <a:xfrm>
            <a:off x="6346825" y="3943350"/>
            <a:ext cx="942975" cy="1550988"/>
          </a:xfrm>
          <a:prstGeom prst="bentConnector2">
            <a:avLst/>
          </a:prstGeom>
          <a:noFill/>
          <a:ln w="38100">
            <a:solidFill>
              <a:schemeClr val="tx1"/>
            </a:solidFill>
            <a:miter lim="800000"/>
            <a:headEnd/>
            <a:tailEnd type="triangle" w="med" len="med"/>
          </a:ln>
          <a:effectLst/>
        </p:spPr>
      </p:cxnSp>
      <p:sp>
        <p:nvSpPr>
          <p:cNvPr id="1260552" name="Text Box 8"/>
          <p:cNvSpPr txBox="1">
            <a:spLocks noChangeArrowheads="1"/>
          </p:cNvSpPr>
          <p:nvPr/>
        </p:nvSpPr>
        <p:spPr bwMode="auto">
          <a:xfrm>
            <a:off x="1881188" y="3541713"/>
            <a:ext cx="512762" cy="274637"/>
          </a:xfrm>
          <a:prstGeom prst="rect">
            <a:avLst/>
          </a:prstGeom>
          <a:noFill/>
          <a:ln w="9525">
            <a:noFill/>
            <a:miter lim="800000"/>
            <a:headEnd/>
            <a:tailEnd/>
          </a:ln>
          <a:effectLst/>
        </p:spPr>
        <p:txBody>
          <a:bodyPr wrap="none">
            <a:spAutoFit/>
          </a:bodyPr>
          <a:lstStyle/>
          <a:p>
            <a:r>
              <a:rPr lang="en-US" i="0" dirty="0"/>
              <a:t>input</a:t>
            </a:r>
          </a:p>
        </p:txBody>
      </p:sp>
      <p:sp>
        <p:nvSpPr>
          <p:cNvPr id="1260553" name="Text Box 9"/>
          <p:cNvSpPr txBox="1">
            <a:spLocks noChangeArrowheads="1"/>
          </p:cNvSpPr>
          <p:nvPr/>
        </p:nvSpPr>
        <p:spPr bwMode="auto">
          <a:xfrm>
            <a:off x="6499225" y="3549650"/>
            <a:ext cx="606425" cy="274638"/>
          </a:xfrm>
          <a:prstGeom prst="rect">
            <a:avLst/>
          </a:prstGeom>
          <a:noFill/>
          <a:ln w="9525">
            <a:noFill/>
            <a:miter lim="800000"/>
            <a:headEnd/>
            <a:tailEnd/>
          </a:ln>
          <a:effectLst/>
        </p:spPr>
        <p:txBody>
          <a:bodyPr wrap="none">
            <a:spAutoFit/>
          </a:bodyPr>
          <a:lstStyle/>
          <a:p>
            <a:r>
              <a:rPr lang="en-US" i="0" dirty="0"/>
              <a:t>output</a:t>
            </a:r>
          </a:p>
        </p:txBody>
      </p:sp>
    </p:spTree>
    <p:extLst>
      <p:ext uri="{BB962C8B-B14F-4D97-AF65-F5344CB8AC3E}">
        <p14:creationId xmlns:p14="http://schemas.microsoft.com/office/powerpoint/2010/main" val="1717698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Rectangle 2"/>
          <p:cNvSpPr>
            <a:spLocks noGrp="1" noChangeArrowheads="1"/>
          </p:cNvSpPr>
          <p:nvPr>
            <p:ph type="title"/>
          </p:nvPr>
        </p:nvSpPr>
        <p:spPr/>
        <p:txBody>
          <a:bodyPr/>
          <a:lstStyle/>
          <a:p>
            <a:r>
              <a:rPr lang="en-US" sz="4000" dirty="0" smtClean="0"/>
              <a:t>Model is unrealistic </a:t>
            </a:r>
            <a:r>
              <a:rPr lang="en-US" sz="4000" dirty="0"/>
              <a:t>for at Least 3 Reasons</a:t>
            </a:r>
          </a:p>
        </p:txBody>
      </p:sp>
      <p:sp>
        <p:nvSpPr>
          <p:cNvPr id="1261571" name="Rectangle 3"/>
          <p:cNvSpPr>
            <a:spLocks noGrp="1" noChangeArrowheads="1"/>
          </p:cNvSpPr>
          <p:nvPr>
            <p:ph type="body" idx="1"/>
          </p:nvPr>
        </p:nvSpPr>
        <p:spPr>
          <a:xfrm>
            <a:off x="3397250" y="1906588"/>
            <a:ext cx="2557463" cy="728662"/>
          </a:xfrm>
          <a:solidFill>
            <a:schemeClr val="accent1">
              <a:lumMod val="60000"/>
              <a:lumOff val="40000"/>
            </a:schemeClr>
          </a:solidFill>
          <a:ln>
            <a:solidFill>
              <a:srgbClr val="000000"/>
            </a:solidFill>
          </a:ln>
          <a:effectLst>
            <a:outerShdw dist="107763" dir="2700000" algn="ctr" rotWithShape="0">
              <a:srgbClr val="1C1C1C">
                <a:alpha val="50000"/>
              </a:srgbClr>
            </a:outerShdw>
          </a:effectLst>
        </p:spPr>
        <p:txBody>
          <a:bodyPr/>
          <a:lstStyle/>
          <a:p>
            <a:pPr algn="ctr">
              <a:lnSpc>
                <a:spcPct val="90000"/>
              </a:lnSpc>
              <a:buFontTx/>
              <a:buNone/>
            </a:pPr>
            <a:r>
              <a:rPr lang="en-US" sz="1800" dirty="0"/>
              <a:t>Software Development Process</a:t>
            </a:r>
          </a:p>
        </p:txBody>
      </p:sp>
      <p:sp>
        <p:nvSpPr>
          <p:cNvPr id="1261572" name="Text Box 4"/>
          <p:cNvSpPr txBox="1">
            <a:spLocks noChangeArrowheads="1"/>
          </p:cNvSpPr>
          <p:nvPr/>
        </p:nvSpPr>
        <p:spPr bwMode="auto">
          <a:xfrm>
            <a:off x="649288" y="1997075"/>
            <a:ext cx="1708150" cy="366713"/>
          </a:xfrm>
          <a:prstGeom prst="rect">
            <a:avLst/>
          </a:prstGeom>
          <a:noFill/>
          <a:ln w="9525">
            <a:noFill/>
            <a:miter lim="800000"/>
            <a:headEnd/>
            <a:tailEnd/>
          </a:ln>
          <a:effectLst/>
        </p:spPr>
        <p:txBody>
          <a:bodyPr wrap="none">
            <a:spAutoFit/>
          </a:bodyPr>
          <a:lstStyle/>
          <a:p>
            <a:r>
              <a:rPr lang="en-US" sz="1800" b="1" i="0" dirty="0"/>
              <a:t>Requirements</a:t>
            </a:r>
          </a:p>
        </p:txBody>
      </p:sp>
      <p:sp>
        <p:nvSpPr>
          <p:cNvPr id="1261573" name="Text Box 5"/>
          <p:cNvSpPr txBox="1">
            <a:spLocks noChangeArrowheads="1"/>
          </p:cNvSpPr>
          <p:nvPr/>
        </p:nvSpPr>
        <p:spPr bwMode="auto">
          <a:xfrm>
            <a:off x="7113588" y="2146300"/>
            <a:ext cx="1217612" cy="641350"/>
          </a:xfrm>
          <a:prstGeom prst="rect">
            <a:avLst/>
          </a:prstGeom>
          <a:noFill/>
          <a:ln w="9525">
            <a:noFill/>
            <a:miter lim="800000"/>
            <a:headEnd/>
            <a:tailEnd/>
          </a:ln>
          <a:effectLst/>
        </p:spPr>
        <p:txBody>
          <a:bodyPr wrap="none">
            <a:spAutoFit/>
          </a:bodyPr>
          <a:lstStyle/>
          <a:p>
            <a:r>
              <a:rPr lang="en-US" sz="1800" b="1" i="0" dirty="0"/>
              <a:t>Software </a:t>
            </a:r>
            <a:br>
              <a:rPr lang="en-US" sz="1800" b="1" i="0" dirty="0"/>
            </a:br>
            <a:r>
              <a:rPr lang="en-US" sz="1800" b="1" i="0" dirty="0"/>
              <a:t>System</a:t>
            </a:r>
          </a:p>
        </p:txBody>
      </p:sp>
      <p:cxnSp>
        <p:nvCxnSpPr>
          <p:cNvPr id="1261574" name="AutoShape 6"/>
          <p:cNvCxnSpPr>
            <a:cxnSpLocks noChangeShapeType="1"/>
            <a:stCxn id="1261572" idx="3"/>
          </p:cNvCxnSpPr>
          <p:nvPr/>
        </p:nvCxnSpPr>
        <p:spPr bwMode="auto">
          <a:xfrm>
            <a:off x="2357438" y="2180432"/>
            <a:ext cx="1039812" cy="145256"/>
          </a:xfrm>
          <a:prstGeom prst="bentConnector3">
            <a:avLst>
              <a:gd name="adj1" fmla="val 50000"/>
            </a:avLst>
          </a:prstGeom>
          <a:noFill/>
          <a:ln w="38100">
            <a:solidFill>
              <a:schemeClr val="tx1"/>
            </a:solidFill>
            <a:miter lim="800000"/>
            <a:headEnd/>
            <a:tailEnd type="triangle" w="med" len="med"/>
          </a:ln>
          <a:effectLst/>
        </p:spPr>
      </p:cxnSp>
      <p:cxnSp>
        <p:nvCxnSpPr>
          <p:cNvPr id="1261575" name="AutoShape 7"/>
          <p:cNvCxnSpPr>
            <a:cxnSpLocks noChangeShapeType="1"/>
            <a:stCxn id="1261571" idx="3"/>
            <a:endCxn id="1261573" idx="1"/>
          </p:cNvCxnSpPr>
          <p:nvPr/>
        </p:nvCxnSpPr>
        <p:spPr bwMode="auto">
          <a:xfrm>
            <a:off x="5954713" y="2270919"/>
            <a:ext cx="1158875" cy="196056"/>
          </a:xfrm>
          <a:prstGeom prst="bentConnector3">
            <a:avLst>
              <a:gd name="adj1" fmla="val 50000"/>
            </a:avLst>
          </a:prstGeom>
          <a:noFill/>
          <a:ln w="38100">
            <a:solidFill>
              <a:schemeClr val="tx1"/>
            </a:solidFill>
            <a:miter lim="800000"/>
            <a:headEnd/>
            <a:tailEnd type="triangle" w="med" len="med"/>
          </a:ln>
          <a:effectLst/>
        </p:spPr>
      </p:cxnSp>
      <p:sp>
        <p:nvSpPr>
          <p:cNvPr id="1261576" name="Text Box 8"/>
          <p:cNvSpPr txBox="1">
            <a:spLocks noChangeArrowheads="1"/>
          </p:cNvSpPr>
          <p:nvPr/>
        </p:nvSpPr>
        <p:spPr bwMode="auto">
          <a:xfrm>
            <a:off x="2555875" y="1857375"/>
            <a:ext cx="512763" cy="274638"/>
          </a:xfrm>
          <a:prstGeom prst="rect">
            <a:avLst/>
          </a:prstGeom>
          <a:noFill/>
          <a:ln w="9525">
            <a:noFill/>
            <a:miter lim="800000"/>
            <a:headEnd/>
            <a:tailEnd/>
          </a:ln>
          <a:effectLst/>
        </p:spPr>
        <p:txBody>
          <a:bodyPr wrap="none">
            <a:spAutoFit/>
          </a:bodyPr>
          <a:lstStyle/>
          <a:p>
            <a:r>
              <a:rPr lang="en-US" i="0" dirty="0"/>
              <a:t>input</a:t>
            </a:r>
          </a:p>
        </p:txBody>
      </p:sp>
      <p:sp>
        <p:nvSpPr>
          <p:cNvPr id="1261577" name="Text Box 9"/>
          <p:cNvSpPr txBox="1">
            <a:spLocks noChangeArrowheads="1"/>
          </p:cNvSpPr>
          <p:nvPr/>
        </p:nvSpPr>
        <p:spPr bwMode="auto">
          <a:xfrm>
            <a:off x="6140450" y="1895475"/>
            <a:ext cx="606425" cy="274638"/>
          </a:xfrm>
          <a:prstGeom prst="rect">
            <a:avLst/>
          </a:prstGeom>
          <a:noFill/>
          <a:ln w="9525">
            <a:noFill/>
            <a:miter lim="800000"/>
            <a:headEnd/>
            <a:tailEnd/>
          </a:ln>
          <a:effectLst/>
        </p:spPr>
        <p:txBody>
          <a:bodyPr wrap="none">
            <a:spAutoFit/>
          </a:bodyPr>
          <a:lstStyle/>
          <a:p>
            <a:r>
              <a:rPr lang="en-US" i="0" dirty="0"/>
              <a:t>output</a:t>
            </a:r>
          </a:p>
        </p:txBody>
      </p:sp>
      <p:sp>
        <p:nvSpPr>
          <p:cNvPr id="1261580" name="Text Box 12"/>
          <p:cNvSpPr txBox="1">
            <a:spLocks noChangeArrowheads="1"/>
          </p:cNvSpPr>
          <p:nvPr/>
        </p:nvSpPr>
        <p:spPr bwMode="auto">
          <a:xfrm>
            <a:off x="1081088" y="2849563"/>
            <a:ext cx="7346950" cy="3387725"/>
          </a:xfrm>
          <a:prstGeom prst="rect">
            <a:avLst/>
          </a:prstGeom>
          <a:noFill/>
          <a:ln w="9525">
            <a:noFill/>
            <a:miter lim="800000"/>
            <a:headEnd/>
            <a:tailEnd/>
          </a:ln>
          <a:effectLst/>
        </p:spPr>
        <p:txBody>
          <a:bodyPr>
            <a:spAutoFit/>
          </a:bodyPr>
          <a:lstStyle/>
          <a:p>
            <a:pPr marL="342900" indent="-342900" algn="l">
              <a:spcBef>
                <a:spcPct val="100000"/>
              </a:spcBef>
              <a:buFontTx/>
              <a:buAutoNum type="arabicPeriod"/>
            </a:pPr>
            <a:r>
              <a:rPr lang="en-US" sz="1800" i="0" dirty="0"/>
              <a:t>First, most requirements are based on a cost benefit trade-off analysis. But until some design work is done, costs may not be knowable. In general, meaningful cost benefit analysis cannot be done without the involvement of the technical software engineering staff.</a:t>
            </a:r>
          </a:p>
          <a:p>
            <a:pPr marL="342900" indent="-342900" algn="l">
              <a:spcBef>
                <a:spcPct val="100000"/>
              </a:spcBef>
              <a:buFontTx/>
              <a:buAutoNum type="arabicPeriod"/>
            </a:pPr>
            <a:r>
              <a:rPr lang="en-US" sz="1800" i="0" dirty="0"/>
              <a:t>Second, most stakeholders are unaware of the capabilities of modern software systems, so they end up specifying sub-optimal systems based on limited knowledge.</a:t>
            </a:r>
          </a:p>
          <a:p>
            <a:pPr marL="342900" indent="-342900" algn="l">
              <a:spcBef>
                <a:spcPct val="100000"/>
              </a:spcBef>
              <a:buFontTx/>
              <a:buAutoNum type="arabicPeriod"/>
            </a:pPr>
            <a:r>
              <a:rPr lang="en-US" sz="1800" i="0" dirty="0"/>
              <a:t>Third, and perhaps most importantly, humans are notoriously incapable of specifying in the abstract. </a:t>
            </a:r>
          </a:p>
        </p:txBody>
      </p:sp>
    </p:spTree>
    <p:extLst>
      <p:ext uri="{BB962C8B-B14F-4D97-AF65-F5344CB8AC3E}">
        <p14:creationId xmlns:p14="http://schemas.microsoft.com/office/powerpoint/2010/main" val="4046861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Software Developers Relative to Requirements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Give the product owner </a:t>
            </a:r>
            <a:r>
              <a:rPr lang="en-US" dirty="0" smtClean="0"/>
              <a:t>best possible</a:t>
            </a:r>
            <a:r>
              <a:rPr lang="en-US" dirty="0" smtClean="0"/>
              <a:t> </a:t>
            </a:r>
            <a:r>
              <a:rPr lang="en-US" dirty="0" smtClean="0"/>
              <a:t>cost and time estimates so the owner can calculate ROI</a:t>
            </a:r>
          </a:p>
          <a:p>
            <a:pPr marL="514350" indent="-514350">
              <a:buFont typeface="+mj-lt"/>
              <a:buAutoNum type="arabicPeriod"/>
            </a:pPr>
            <a:r>
              <a:rPr lang="en-US" dirty="0" smtClean="0"/>
              <a:t>Brainstorm with the product owner about product possibilities</a:t>
            </a:r>
          </a:p>
          <a:p>
            <a:pPr marL="514350" indent="-514350">
              <a:buFont typeface="+mj-lt"/>
              <a:buAutoNum type="arabicPeriod"/>
            </a:pPr>
            <a:r>
              <a:rPr lang="en-US" dirty="0" smtClean="0"/>
              <a:t>Frequently demonstrate small units of business functionality, so the owner can make adjustments to the current implementation in a timely manner and better envision future features</a:t>
            </a:r>
            <a:endParaRPr lang="en-US" dirty="0"/>
          </a:p>
        </p:txBody>
      </p:sp>
    </p:spTree>
    <p:extLst>
      <p:ext uri="{BB962C8B-B14F-4D97-AF65-F5344CB8AC3E}">
        <p14:creationId xmlns:p14="http://schemas.microsoft.com/office/powerpoint/2010/main" val="404115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Grp="1" noChangeArrowheads="1"/>
          </p:cNvSpPr>
          <p:nvPr>
            <p:ph type="title"/>
          </p:nvPr>
        </p:nvSpPr>
        <p:spPr/>
        <p:txBody>
          <a:bodyPr/>
          <a:lstStyle/>
          <a:p>
            <a:r>
              <a:rPr lang="en-US" dirty="0"/>
              <a:t>A </a:t>
            </a:r>
            <a:r>
              <a:rPr lang="en-US" dirty="0" smtClean="0"/>
              <a:t>More Realistic Model</a:t>
            </a:r>
            <a:endParaRPr lang="en-US" dirty="0"/>
          </a:p>
        </p:txBody>
      </p:sp>
      <p:sp>
        <p:nvSpPr>
          <p:cNvPr id="1263619" name="Rectangle 3"/>
          <p:cNvSpPr>
            <a:spLocks noGrp="1" noChangeArrowheads="1"/>
          </p:cNvSpPr>
          <p:nvPr>
            <p:ph type="body" idx="1"/>
          </p:nvPr>
        </p:nvSpPr>
        <p:spPr>
          <a:xfrm>
            <a:off x="2711450" y="3201988"/>
            <a:ext cx="3635375" cy="1958975"/>
          </a:xfrm>
          <a:solidFill>
            <a:schemeClr val="accent1">
              <a:lumMod val="60000"/>
              <a:lumOff val="40000"/>
            </a:schemeClr>
          </a:solidFill>
          <a:ln>
            <a:solidFill>
              <a:srgbClr val="000000"/>
            </a:solidFill>
          </a:ln>
          <a:effectLst>
            <a:outerShdw dist="107763" dir="2700000" algn="ctr" rotWithShape="0">
              <a:srgbClr val="1C1C1C">
                <a:alpha val="50000"/>
              </a:srgbClr>
            </a:outerShdw>
          </a:effectLst>
        </p:spPr>
        <p:txBody>
          <a:bodyPr/>
          <a:lstStyle/>
          <a:p>
            <a:pPr algn="ctr">
              <a:buFontTx/>
              <a:buNone/>
            </a:pPr>
            <a:r>
              <a:rPr lang="en-US" sz="2400" dirty="0"/>
              <a:t>Software Development Process</a:t>
            </a:r>
          </a:p>
        </p:txBody>
      </p:sp>
      <p:sp>
        <p:nvSpPr>
          <p:cNvPr id="1263620" name="Text Box 4"/>
          <p:cNvSpPr txBox="1">
            <a:spLocks noChangeArrowheads="1"/>
          </p:cNvSpPr>
          <p:nvPr/>
        </p:nvSpPr>
        <p:spPr bwMode="auto">
          <a:xfrm>
            <a:off x="635000" y="1987550"/>
            <a:ext cx="2303463" cy="457200"/>
          </a:xfrm>
          <a:prstGeom prst="rect">
            <a:avLst/>
          </a:prstGeom>
          <a:noFill/>
          <a:ln w="9525">
            <a:noFill/>
            <a:miter lim="800000"/>
            <a:headEnd/>
            <a:tailEnd/>
          </a:ln>
          <a:effectLst/>
        </p:spPr>
        <p:txBody>
          <a:bodyPr wrap="none">
            <a:spAutoFit/>
          </a:bodyPr>
          <a:lstStyle/>
          <a:p>
            <a:r>
              <a:rPr lang="en-US" sz="2400" i="0" dirty="0"/>
              <a:t>Business Goals</a:t>
            </a:r>
          </a:p>
        </p:txBody>
      </p:sp>
      <p:sp>
        <p:nvSpPr>
          <p:cNvPr id="1263621" name="Text Box 5"/>
          <p:cNvSpPr txBox="1">
            <a:spLocks noChangeArrowheads="1"/>
          </p:cNvSpPr>
          <p:nvPr/>
        </p:nvSpPr>
        <p:spPr bwMode="auto">
          <a:xfrm>
            <a:off x="6045200" y="5449888"/>
            <a:ext cx="2487613" cy="457200"/>
          </a:xfrm>
          <a:prstGeom prst="rect">
            <a:avLst/>
          </a:prstGeom>
          <a:noFill/>
          <a:ln w="9525">
            <a:noFill/>
            <a:miter lim="800000"/>
            <a:headEnd/>
            <a:tailEnd/>
          </a:ln>
          <a:effectLst/>
        </p:spPr>
        <p:txBody>
          <a:bodyPr wrap="none">
            <a:spAutoFit/>
          </a:bodyPr>
          <a:lstStyle/>
          <a:p>
            <a:r>
              <a:rPr lang="en-US" sz="2400" i="0" dirty="0"/>
              <a:t>Software System</a:t>
            </a:r>
          </a:p>
        </p:txBody>
      </p:sp>
      <p:cxnSp>
        <p:nvCxnSpPr>
          <p:cNvPr id="1263622" name="AutoShape 6"/>
          <p:cNvCxnSpPr>
            <a:cxnSpLocks noChangeShapeType="1"/>
            <a:stCxn id="1263620" idx="2"/>
            <a:endCxn id="1263619" idx="1"/>
          </p:cNvCxnSpPr>
          <p:nvPr/>
        </p:nvCxnSpPr>
        <p:spPr bwMode="auto">
          <a:xfrm rot="16200000" flipH="1">
            <a:off x="1381125" y="2851150"/>
            <a:ext cx="1736725" cy="923925"/>
          </a:xfrm>
          <a:prstGeom prst="bentConnector2">
            <a:avLst/>
          </a:prstGeom>
          <a:noFill/>
          <a:ln w="38100">
            <a:solidFill>
              <a:schemeClr val="tx1"/>
            </a:solidFill>
            <a:miter lim="800000"/>
            <a:headEnd/>
            <a:tailEnd type="triangle" w="med" len="med"/>
          </a:ln>
          <a:effectLst/>
        </p:spPr>
      </p:cxnSp>
      <p:cxnSp>
        <p:nvCxnSpPr>
          <p:cNvPr id="1263623" name="AutoShape 7"/>
          <p:cNvCxnSpPr>
            <a:cxnSpLocks noChangeShapeType="1"/>
          </p:cNvCxnSpPr>
          <p:nvPr/>
        </p:nvCxnSpPr>
        <p:spPr bwMode="auto">
          <a:xfrm>
            <a:off x="6346825" y="3943350"/>
            <a:ext cx="942975" cy="1550988"/>
          </a:xfrm>
          <a:prstGeom prst="bentConnector2">
            <a:avLst/>
          </a:prstGeom>
          <a:noFill/>
          <a:ln w="38100">
            <a:solidFill>
              <a:schemeClr val="tx1"/>
            </a:solidFill>
            <a:miter lim="800000"/>
            <a:headEnd/>
            <a:tailEnd type="triangle" w="med" len="med"/>
          </a:ln>
          <a:effectLst/>
        </p:spPr>
      </p:cxnSp>
      <p:sp>
        <p:nvSpPr>
          <p:cNvPr id="1263624" name="Text Box 8"/>
          <p:cNvSpPr txBox="1">
            <a:spLocks noChangeArrowheads="1"/>
          </p:cNvSpPr>
          <p:nvPr/>
        </p:nvSpPr>
        <p:spPr bwMode="auto">
          <a:xfrm>
            <a:off x="1881188" y="3541713"/>
            <a:ext cx="512762" cy="274637"/>
          </a:xfrm>
          <a:prstGeom prst="rect">
            <a:avLst/>
          </a:prstGeom>
          <a:noFill/>
          <a:ln w="9525">
            <a:noFill/>
            <a:miter lim="800000"/>
            <a:headEnd/>
            <a:tailEnd/>
          </a:ln>
          <a:effectLst/>
        </p:spPr>
        <p:txBody>
          <a:bodyPr wrap="none">
            <a:spAutoFit/>
          </a:bodyPr>
          <a:lstStyle/>
          <a:p>
            <a:r>
              <a:rPr lang="en-US" i="0" dirty="0"/>
              <a:t>input</a:t>
            </a:r>
          </a:p>
        </p:txBody>
      </p:sp>
      <p:sp>
        <p:nvSpPr>
          <p:cNvPr id="1263625" name="Text Box 9"/>
          <p:cNvSpPr txBox="1">
            <a:spLocks noChangeArrowheads="1"/>
          </p:cNvSpPr>
          <p:nvPr/>
        </p:nvSpPr>
        <p:spPr bwMode="auto">
          <a:xfrm>
            <a:off x="6499225" y="3549650"/>
            <a:ext cx="606425" cy="274638"/>
          </a:xfrm>
          <a:prstGeom prst="rect">
            <a:avLst/>
          </a:prstGeom>
          <a:noFill/>
          <a:ln w="9525">
            <a:noFill/>
            <a:miter lim="800000"/>
            <a:headEnd/>
            <a:tailEnd/>
          </a:ln>
          <a:effectLst/>
        </p:spPr>
        <p:txBody>
          <a:bodyPr wrap="none">
            <a:spAutoFit/>
          </a:bodyPr>
          <a:lstStyle/>
          <a:p>
            <a:r>
              <a:rPr lang="en-US" i="0" dirty="0"/>
              <a:t>output</a:t>
            </a:r>
          </a:p>
        </p:txBody>
      </p:sp>
      <p:sp>
        <p:nvSpPr>
          <p:cNvPr id="1263626" name="WordArt 10"/>
          <p:cNvSpPr>
            <a:spLocks noChangeArrowheads="1" noChangeShapeType="1" noTextEdit="1"/>
          </p:cNvSpPr>
          <p:nvPr/>
        </p:nvSpPr>
        <p:spPr bwMode="auto">
          <a:xfrm>
            <a:off x="2962275" y="3698875"/>
            <a:ext cx="900113" cy="938213"/>
          </a:xfrm>
          <a:prstGeom prst="rect">
            <a:avLst/>
          </a:prstGeom>
        </p:spPr>
        <p:txBody>
          <a:bodyPr wrap="none" fromWordArt="1">
            <a:prstTxWarp prst="textSlantUp">
              <a:avLst>
                <a:gd name="adj" fmla="val 32056"/>
              </a:avLst>
            </a:prstTxWarp>
          </a:bodyPr>
          <a:lstStyle/>
          <a:p>
            <a:r>
              <a:rPr lang="en-US" sz="1800" kern="10" dirty="0">
                <a:ln w="9525">
                  <a:solidFill>
                    <a:srgbClr val="FFFF00"/>
                  </a:solidFill>
                  <a:round/>
                  <a:headEnd/>
                  <a:tailEnd/>
                </a:ln>
                <a:solidFill>
                  <a:srgbClr val="003366"/>
                </a:solidFill>
                <a:effectLst>
                  <a:outerShdw dist="53882" dir="2700000" algn="ctr" rotWithShape="0">
                    <a:srgbClr val="9999FF">
                      <a:alpha val="80000"/>
                    </a:srgbClr>
                  </a:outerShdw>
                </a:effectLst>
                <a:latin typeface="Impact"/>
              </a:rPr>
              <a:t>Code</a:t>
            </a:r>
          </a:p>
          <a:p>
            <a:endParaRPr lang="en-US" sz="1800" kern="10" dirty="0">
              <a:ln w="9525">
                <a:solidFill>
                  <a:srgbClr val="FFFF00"/>
                </a:solidFill>
                <a:round/>
                <a:headEnd/>
                <a:tailEnd/>
              </a:ln>
              <a:solidFill>
                <a:srgbClr val="003366"/>
              </a:solidFill>
              <a:effectLst>
                <a:outerShdw dist="53882" dir="2700000" algn="ctr" rotWithShape="0">
                  <a:srgbClr val="9999FF">
                    <a:alpha val="80000"/>
                  </a:srgbClr>
                </a:outerShdw>
              </a:effectLst>
              <a:latin typeface="Impact"/>
            </a:endParaRPr>
          </a:p>
        </p:txBody>
      </p:sp>
      <p:sp>
        <p:nvSpPr>
          <p:cNvPr id="1263627" name="WordArt 11"/>
          <p:cNvSpPr>
            <a:spLocks noChangeArrowheads="1" noChangeShapeType="1" noTextEdit="1"/>
          </p:cNvSpPr>
          <p:nvPr/>
        </p:nvSpPr>
        <p:spPr bwMode="auto">
          <a:xfrm>
            <a:off x="5159375" y="4090988"/>
            <a:ext cx="781050" cy="568325"/>
          </a:xfrm>
          <a:prstGeom prst="rect">
            <a:avLst/>
          </a:prstGeom>
        </p:spPr>
        <p:txBody>
          <a:bodyPr wrap="none" fromWordArt="1">
            <a:prstTxWarp prst="textSlantUp">
              <a:avLst>
                <a:gd name="adj" fmla="val 32056"/>
              </a:avLst>
            </a:prstTxWarp>
          </a:bodyPr>
          <a:lstStyle/>
          <a:p>
            <a:r>
              <a:rPr lang="en-US" sz="1800" kern="10" dirty="0">
                <a:ln w="9525">
                  <a:solidFill>
                    <a:srgbClr val="FFFF99"/>
                  </a:solidFill>
                  <a:round/>
                  <a:headEnd/>
                  <a:tailEnd/>
                </a:ln>
                <a:solidFill>
                  <a:srgbClr val="000000"/>
                </a:solidFill>
                <a:effectLst>
                  <a:outerShdw dist="53882" dir="2700000" algn="ctr" rotWithShape="0">
                    <a:srgbClr val="9999FF">
                      <a:alpha val="80000"/>
                    </a:srgbClr>
                  </a:outerShdw>
                </a:effectLst>
                <a:latin typeface="Impact"/>
              </a:rPr>
              <a:t>Design</a:t>
            </a:r>
          </a:p>
        </p:txBody>
      </p:sp>
      <p:sp>
        <p:nvSpPr>
          <p:cNvPr id="1263628" name="WordArt 12"/>
          <p:cNvSpPr>
            <a:spLocks noChangeArrowheads="1" noChangeShapeType="1" noTextEdit="1"/>
          </p:cNvSpPr>
          <p:nvPr/>
        </p:nvSpPr>
        <p:spPr bwMode="auto">
          <a:xfrm>
            <a:off x="3629025" y="4181475"/>
            <a:ext cx="976313" cy="665163"/>
          </a:xfrm>
          <a:prstGeom prst="rect">
            <a:avLst/>
          </a:prstGeom>
        </p:spPr>
        <p:txBody>
          <a:bodyPr wrap="none" fromWordArt="1">
            <a:prstTxWarp prst="textSlantUp">
              <a:avLst>
                <a:gd name="adj" fmla="val 32056"/>
              </a:avLst>
            </a:prstTxWarp>
          </a:bodyPr>
          <a:lstStyle/>
          <a:p>
            <a:r>
              <a:rPr lang="en-US" sz="1800" kern="10" dirty="0">
                <a:ln w="9525">
                  <a:solidFill>
                    <a:srgbClr val="FFFF00"/>
                  </a:solidFill>
                  <a:round/>
                  <a:headEnd/>
                  <a:tailEnd/>
                </a:ln>
                <a:solidFill>
                  <a:srgbClr val="000000"/>
                </a:solidFill>
                <a:effectLst>
                  <a:outerShdw dist="53882" dir="2700000" algn="ctr" rotWithShape="0">
                    <a:srgbClr val="9999FF">
                      <a:alpha val="80000"/>
                    </a:srgbClr>
                  </a:outerShdw>
                </a:effectLst>
                <a:latin typeface="Impact"/>
              </a:rPr>
              <a:t>Requirements</a:t>
            </a:r>
          </a:p>
        </p:txBody>
      </p:sp>
      <p:cxnSp>
        <p:nvCxnSpPr>
          <p:cNvPr id="1263631" name="AutoShape 15"/>
          <p:cNvCxnSpPr>
            <a:cxnSpLocks noChangeShapeType="1"/>
            <a:stCxn id="1263621" idx="2"/>
            <a:endCxn id="1263619" idx="2"/>
          </p:cNvCxnSpPr>
          <p:nvPr/>
        </p:nvCxnSpPr>
        <p:spPr bwMode="auto">
          <a:xfrm rot="16200000" flipV="1">
            <a:off x="5536406" y="4153695"/>
            <a:ext cx="746125" cy="2760662"/>
          </a:xfrm>
          <a:prstGeom prst="bentConnector3">
            <a:avLst>
              <a:gd name="adj1" fmla="val -30639"/>
            </a:avLst>
          </a:prstGeom>
          <a:noFill/>
          <a:ln w="38100">
            <a:solidFill>
              <a:schemeClr val="tx1"/>
            </a:solidFill>
            <a:miter lim="800000"/>
            <a:headEnd/>
            <a:tailEnd type="triangle" w="med" len="med"/>
          </a:ln>
          <a:effectLst/>
        </p:spPr>
      </p:cxnSp>
      <p:sp>
        <p:nvSpPr>
          <p:cNvPr id="1263632" name="Text Box 16"/>
          <p:cNvSpPr txBox="1">
            <a:spLocks noChangeArrowheads="1"/>
          </p:cNvSpPr>
          <p:nvPr/>
        </p:nvSpPr>
        <p:spPr bwMode="auto">
          <a:xfrm>
            <a:off x="4878388" y="5761038"/>
            <a:ext cx="512762" cy="274637"/>
          </a:xfrm>
          <a:prstGeom prst="rect">
            <a:avLst/>
          </a:prstGeom>
          <a:noFill/>
          <a:ln w="9525">
            <a:noFill/>
            <a:miter lim="800000"/>
            <a:headEnd/>
            <a:tailEnd/>
          </a:ln>
          <a:effectLst/>
        </p:spPr>
        <p:txBody>
          <a:bodyPr wrap="none">
            <a:spAutoFit/>
          </a:bodyPr>
          <a:lstStyle/>
          <a:p>
            <a:r>
              <a:rPr lang="en-US" i="0" dirty="0"/>
              <a:t>input</a:t>
            </a:r>
          </a:p>
        </p:txBody>
      </p:sp>
    </p:spTree>
    <p:extLst>
      <p:ext uri="{BB962C8B-B14F-4D97-AF65-F5344CB8AC3E}">
        <p14:creationId xmlns:p14="http://schemas.microsoft.com/office/powerpoint/2010/main" val="2431078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6" name="Rectangle 2"/>
          <p:cNvSpPr>
            <a:spLocks noGrp="1" noChangeArrowheads="1"/>
          </p:cNvSpPr>
          <p:nvPr>
            <p:ph type="title"/>
          </p:nvPr>
        </p:nvSpPr>
        <p:spPr/>
        <p:txBody>
          <a:bodyPr/>
          <a:lstStyle/>
          <a:p>
            <a:r>
              <a:rPr lang="en-US" dirty="0"/>
              <a:t>Role of the </a:t>
            </a:r>
            <a:r>
              <a:rPr lang="en-US" dirty="0" smtClean="0"/>
              <a:t>Software Development Team?</a:t>
            </a:r>
            <a:endParaRPr lang="en-US" dirty="0"/>
          </a:p>
        </p:txBody>
      </p:sp>
      <p:sp>
        <p:nvSpPr>
          <p:cNvPr id="1265667" name="Rectangle 3"/>
          <p:cNvSpPr>
            <a:spLocks noGrp="1" noChangeArrowheads="1"/>
          </p:cNvSpPr>
          <p:nvPr>
            <p:ph type="body" idx="1"/>
          </p:nvPr>
        </p:nvSpPr>
        <p:spPr>
          <a:xfrm>
            <a:off x="2133938" y="2800938"/>
            <a:ext cx="3635375" cy="1958975"/>
          </a:xfrm>
          <a:solidFill>
            <a:schemeClr val="accent1">
              <a:lumMod val="60000"/>
              <a:lumOff val="40000"/>
            </a:schemeClr>
          </a:solidFill>
          <a:ln>
            <a:solidFill>
              <a:srgbClr val="000000"/>
            </a:solidFill>
          </a:ln>
          <a:effectLst>
            <a:outerShdw dist="107763" dir="2700000" algn="ctr" rotWithShape="0">
              <a:srgbClr val="1C1C1C">
                <a:alpha val="50000"/>
              </a:srgbClr>
            </a:outerShdw>
          </a:effectLst>
        </p:spPr>
        <p:txBody>
          <a:bodyPr/>
          <a:lstStyle/>
          <a:p>
            <a:pPr algn="ctr">
              <a:buFontTx/>
              <a:buNone/>
            </a:pPr>
            <a:r>
              <a:rPr lang="en-US" sz="2400" dirty="0"/>
              <a:t>Software Development Process</a:t>
            </a:r>
          </a:p>
        </p:txBody>
      </p:sp>
      <p:sp>
        <p:nvSpPr>
          <p:cNvPr id="1265668" name="Text Box 4"/>
          <p:cNvSpPr txBox="1">
            <a:spLocks noChangeArrowheads="1"/>
          </p:cNvSpPr>
          <p:nvPr/>
        </p:nvSpPr>
        <p:spPr bwMode="auto">
          <a:xfrm>
            <a:off x="105113" y="1519825"/>
            <a:ext cx="3762568" cy="830997"/>
          </a:xfrm>
          <a:prstGeom prst="rect">
            <a:avLst/>
          </a:prstGeom>
          <a:noFill/>
          <a:ln w="9525">
            <a:noFill/>
            <a:miter lim="800000"/>
            <a:headEnd/>
            <a:tailEnd/>
          </a:ln>
          <a:effectLst/>
        </p:spPr>
        <p:txBody>
          <a:bodyPr wrap="none">
            <a:spAutoFit/>
          </a:bodyPr>
          <a:lstStyle/>
          <a:p>
            <a:r>
              <a:rPr lang="en-US" sz="2400" i="0" dirty="0"/>
              <a:t>Business Goals</a:t>
            </a:r>
          </a:p>
          <a:p>
            <a:r>
              <a:rPr lang="en-US" sz="1600" i="0" dirty="0" smtClean="0"/>
              <a:t>(Definition of what would provide value)</a:t>
            </a:r>
            <a:endParaRPr lang="en-US" sz="1600" i="0" dirty="0"/>
          </a:p>
        </p:txBody>
      </p:sp>
      <p:sp>
        <p:nvSpPr>
          <p:cNvPr id="1265669" name="Text Box 5"/>
          <p:cNvSpPr txBox="1">
            <a:spLocks noChangeArrowheads="1"/>
          </p:cNvSpPr>
          <p:nvPr/>
        </p:nvSpPr>
        <p:spPr bwMode="auto">
          <a:xfrm>
            <a:off x="5467688" y="5048838"/>
            <a:ext cx="2510623" cy="461665"/>
          </a:xfrm>
          <a:prstGeom prst="rect">
            <a:avLst/>
          </a:prstGeom>
          <a:noFill/>
          <a:ln w="9525">
            <a:noFill/>
            <a:miter lim="800000"/>
            <a:headEnd/>
            <a:tailEnd/>
          </a:ln>
          <a:effectLst/>
        </p:spPr>
        <p:txBody>
          <a:bodyPr wrap="none">
            <a:spAutoFit/>
          </a:bodyPr>
          <a:lstStyle/>
          <a:p>
            <a:r>
              <a:rPr lang="en-US" sz="2400" i="0" dirty="0"/>
              <a:t>Software </a:t>
            </a:r>
            <a:r>
              <a:rPr lang="en-US" sz="2400" i="0" dirty="0" smtClean="0"/>
              <a:t>System</a:t>
            </a:r>
            <a:endParaRPr lang="en-US" sz="2400" i="0" dirty="0"/>
          </a:p>
        </p:txBody>
      </p:sp>
      <p:cxnSp>
        <p:nvCxnSpPr>
          <p:cNvPr id="1265670" name="AutoShape 6"/>
          <p:cNvCxnSpPr>
            <a:cxnSpLocks noChangeShapeType="1"/>
            <a:endCxn id="1265667" idx="1"/>
          </p:cNvCxnSpPr>
          <p:nvPr/>
        </p:nvCxnSpPr>
        <p:spPr bwMode="auto">
          <a:xfrm rot="16200000" flipH="1">
            <a:off x="1037968" y="2684455"/>
            <a:ext cx="1429603" cy="762338"/>
          </a:xfrm>
          <a:prstGeom prst="bentConnector2">
            <a:avLst/>
          </a:prstGeom>
          <a:noFill/>
          <a:ln w="38100">
            <a:solidFill>
              <a:schemeClr val="tx1"/>
            </a:solidFill>
            <a:miter lim="800000"/>
            <a:headEnd/>
            <a:tailEnd type="triangle" w="med" len="med"/>
          </a:ln>
          <a:effectLst/>
        </p:spPr>
      </p:cxnSp>
      <p:cxnSp>
        <p:nvCxnSpPr>
          <p:cNvPr id="1265671" name="AutoShape 7"/>
          <p:cNvCxnSpPr>
            <a:cxnSpLocks noChangeShapeType="1"/>
          </p:cNvCxnSpPr>
          <p:nvPr/>
        </p:nvCxnSpPr>
        <p:spPr bwMode="auto">
          <a:xfrm>
            <a:off x="5769313" y="3542300"/>
            <a:ext cx="942975" cy="1550988"/>
          </a:xfrm>
          <a:prstGeom prst="bentConnector2">
            <a:avLst/>
          </a:prstGeom>
          <a:noFill/>
          <a:ln w="38100">
            <a:solidFill>
              <a:schemeClr val="tx1"/>
            </a:solidFill>
            <a:miter lim="800000"/>
            <a:headEnd/>
            <a:tailEnd type="triangle" w="med" len="med"/>
          </a:ln>
          <a:effectLst/>
        </p:spPr>
      </p:cxnSp>
      <p:sp>
        <p:nvSpPr>
          <p:cNvPr id="1265672" name="Text Box 8"/>
          <p:cNvSpPr txBox="1">
            <a:spLocks noChangeArrowheads="1"/>
          </p:cNvSpPr>
          <p:nvPr/>
        </p:nvSpPr>
        <p:spPr bwMode="auto">
          <a:xfrm>
            <a:off x="762000" y="2438400"/>
            <a:ext cx="512762" cy="274637"/>
          </a:xfrm>
          <a:prstGeom prst="rect">
            <a:avLst/>
          </a:prstGeom>
          <a:noFill/>
          <a:ln w="9525">
            <a:noFill/>
            <a:miter lim="800000"/>
            <a:headEnd/>
            <a:tailEnd/>
          </a:ln>
          <a:effectLst/>
        </p:spPr>
        <p:txBody>
          <a:bodyPr wrap="none">
            <a:spAutoFit/>
          </a:bodyPr>
          <a:lstStyle/>
          <a:p>
            <a:r>
              <a:rPr lang="en-US" i="0" dirty="0"/>
              <a:t>input</a:t>
            </a:r>
          </a:p>
        </p:txBody>
      </p:sp>
      <p:sp>
        <p:nvSpPr>
          <p:cNvPr id="1265673" name="Text Box 9"/>
          <p:cNvSpPr txBox="1">
            <a:spLocks noChangeArrowheads="1"/>
          </p:cNvSpPr>
          <p:nvPr/>
        </p:nvSpPr>
        <p:spPr bwMode="auto">
          <a:xfrm>
            <a:off x="5921713" y="3148600"/>
            <a:ext cx="606425" cy="274638"/>
          </a:xfrm>
          <a:prstGeom prst="rect">
            <a:avLst/>
          </a:prstGeom>
          <a:noFill/>
          <a:ln w="9525">
            <a:noFill/>
            <a:miter lim="800000"/>
            <a:headEnd/>
            <a:tailEnd/>
          </a:ln>
          <a:effectLst/>
        </p:spPr>
        <p:txBody>
          <a:bodyPr wrap="none">
            <a:spAutoFit/>
          </a:bodyPr>
          <a:lstStyle/>
          <a:p>
            <a:r>
              <a:rPr lang="en-US" i="0" dirty="0"/>
              <a:t>output</a:t>
            </a:r>
          </a:p>
        </p:txBody>
      </p:sp>
      <p:sp>
        <p:nvSpPr>
          <p:cNvPr id="1265674" name="WordArt 10"/>
          <p:cNvSpPr>
            <a:spLocks noChangeArrowheads="1" noChangeShapeType="1" noTextEdit="1"/>
          </p:cNvSpPr>
          <p:nvPr/>
        </p:nvSpPr>
        <p:spPr bwMode="auto">
          <a:xfrm>
            <a:off x="2384763" y="3297825"/>
            <a:ext cx="900113" cy="938213"/>
          </a:xfrm>
          <a:prstGeom prst="rect">
            <a:avLst/>
          </a:prstGeom>
        </p:spPr>
        <p:txBody>
          <a:bodyPr wrap="none" fromWordArt="1">
            <a:prstTxWarp prst="textSlantUp">
              <a:avLst>
                <a:gd name="adj" fmla="val 32056"/>
              </a:avLst>
            </a:prstTxWarp>
          </a:bodyPr>
          <a:lstStyle/>
          <a:p>
            <a:r>
              <a:rPr lang="en-US" sz="1800" kern="10" dirty="0">
                <a:ln w="9525">
                  <a:solidFill>
                    <a:srgbClr val="FFFF00"/>
                  </a:solidFill>
                  <a:round/>
                  <a:headEnd/>
                  <a:tailEnd/>
                </a:ln>
                <a:solidFill>
                  <a:srgbClr val="003366"/>
                </a:solidFill>
                <a:effectLst>
                  <a:outerShdw dist="53882" dir="2700000" algn="ctr" rotWithShape="0">
                    <a:srgbClr val="9999FF">
                      <a:alpha val="80000"/>
                    </a:srgbClr>
                  </a:outerShdw>
                </a:effectLst>
                <a:latin typeface="Impact"/>
              </a:rPr>
              <a:t>Code</a:t>
            </a:r>
          </a:p>
          <a:p>
            <a:endParaRPr lang="en-US" sz="1800" kern="10" dirty="0">
              <a:ln w="9525">
                <a:solidFill>
                  <a:srgbClr val="FFFF00"/>
                </a:solidFill>
                <a:round/>
                <a:headEnd/>
                <a:tailEnd/>
              </a:ln>
              <a:solidFill>
                <a:srgbClr val="003366"/>
              </a:solidFill>
              <a:effectLst>
                <a:outerShdw dist="53882" dir="2700000" algn="ctr" rotWithShape="0">
                  <a:srgbClr val="9999FF">
                    <a:alpha val="80000"/>
                  </a:srgbClr>
                </a:outerShdw>
              </a:effectLst>
              <a:latin typeface="Impact"/>
            </a:endParaRPr>
          </a:p>
        </p:txBody>
      </p:sp>
      <p:sp>
        <p:nvSpPr>
          <p:cNvPr id="1265675" name="WordArt 11"/>
          <p:cNvSpPr>
            <a:spLocks noChangeArrowheads="1" noChangeShapeType="1" noTextEdit="1"/>
          </p:cNvSpPr>
          <p:nvPr/>
        </p:nvSpPr>
        <p:spPr bwMode="auto">
          <a:xfrm>
            <a:off x="4581863" y="3689938"/>
            <a:ext cx="781050" cy="568325"/>
          </a:xfrm>
          <a:prstGeom prst="rect">
            <a:avLst/>
          </a:prstGeom>
        </p:spPr>
        <p:txBody>
          <a:bodyPr wrap="none" fromWordArt="1">
            <a:prstTxWarp prst="textSlantUp">
              <a:avLst>
                <a:gd name="adj" fmla="val 32056"/>
              </a:avLst>
            </a:prstTxWarp>
          </a:bodyPr>
          <a:lstStyle/>
          <a:p>
            <a:r>
              <a:rPr lang="en-US" sz="1800" kern="10" dirty="0">
                <a:ln w="9525">
                  <a:solidFill>
                    <a:srgbClr val="FFFF99"/>
                  </a:solidFill>
                  <a:round/>
                  <a:headEnd/>
                  <a:tailEnd/>
                </a:ln>
                <a:solidFill>
                  <a:srgbClr val="000000"/>
                </a:solidFill>
                <a:effectLst>
                  <a:outerShdw dist="53882" dir="2700000" algn="ctr" rotWithShape="0">
                    <a:srgbClr val="9999FF">
                      <a:alpha val="80000"/>
                    </a:srgbClr>
                  </a:outerShdw>
                </a:effectLst>
                <a:latin typeface="Impact"/>
              </a:rPr>
              <a:t>Design</a:t>
            </a:r>
          </a:p>
        </p:txBody>
      </p:sp>
      <p:sp>
        <p:nvSpPr>
          <p:cNvPr id="1265676" name="WordArt 12"/>
          <p:cNvSpPr>
            <a:spLocks noChangeArrowheads="1" noChangeShapeType="1" noTextEdit="1"/>
          </p:cNvSpPr>
          <p:nvPr/>
        </p:nvSpPr>
        <p:spPr bwMode="auto">
          <a:xfrm>
            <a:off x="3051513" y="3780425"/>
            <a:ext cx="976313" cy="665163"/>
          </a:xfrm>
          <a:prstGeom prst="rect">
            <a:avLst/>
          </a:prstGeom>
        </p:spPr>
        <p:txBody>
          <a:bodyPr wrap="none" fromWordArt="1">
            <a:prstTxWarp prst="textSlantUp">
              <a:avLst>
                <a:gd name="adj" fmla="val 32056"/>
              </a:avLst>
            </a:prstTxWarp>
          </a:bodyPr>
          <a:lstStyle/>
          <a:p>
            <a:r>
              <a:rPr lang="en-US" sz="1800" kern="10" dirty="0">
                <a:ln w="9525">
                  <a:solidFill>
                    <a:srgbClr val="FFFF00"/>
                  </a:solidFill>
                  <a:round/>
                  <a:headEnd/>
                  <a:tailEnd/>
                </a:ln>
                <a:solidFill>
                  <a:srgbClr val="000000"/>
                </a:solidFill>
                <a:effectLst>
                  <a:outerShdw dist="53882" dir="2700000" algn="ctr" rotWithShape="0">
                    <a:srgbClr val="9999FF">
                      <a:alpha val="80000"/>
                    </a:srgbClr>
                  </a:outerShdw>
                </a:effectLst>
                <a:latin typeface="Impact"/>
              </a:rPr>
              <a:t>Requirements</a:t>
            </a:r>
          </a:p>
        </p:txBody>
      </p:sp>
      <p:cxnSp>
        <p:nvCxnSpPr>
          <p:cNvPr id="1265677" name="AutoShape 13"/>
          <p:cNvCxnSpPr>
            <a:cxnSpLocks noChangeShapeType="1"/>
            <a:endCxn id="1265667" idx="2"/>
          </p:cNvCxnSpPr>
          <p:nvPr/>
        </p:nvCxnSpPr>
        <p:spPr bwMode="auto">
          <a:xfrm rot="10800000">
            <a:off x="3951627" y="4759914"/>
            <a:ext cx="2834185" cy="1368171"/>
          </a:xfrm>
          <a:prstGeom prst="bentConnector2">
            <a:avLst/>
          </a:prstGeom>
          <a:noFill/>
          <a:ln w="38100">
            <a:solidFill>
              <a:schemeClr val="tx1"/>
            </a:solidFill>
            <a:miter lim="800000"/>
            <a:headEnd/>
            <a:tailEnd type="triangle" w="med" len="med"/>
          </a:ln>
          <a:effectLst/>
        </p:spPr>
      </p:cxnSp>
      <p:sp>
        <p:nvSpPr>
          <p:cNvPr id="1265678" name="Text Box 14"/>
          <p:cNvSpPr txBox="1">
            <a:spLocks noChangeArrowheads="1"/>
          </p:cNvSpPr>
          <p:nvPr/>
        </p:nvSpPr>
        <p:spPr bwMode="auto">
          <a:xfrm>
            <a:off x="4012118" y="5071230"/>
            <a:ext cx="512762" cy="274637"/>
          </a:xfrm>
          <a:prstGeom prst="rect">
            <a:avLst/>
          </a:prstGeom>
          <a:noFill/>
          <a:ln w="9525">
            <a:noFill/>
            <a:miter lim="800000"/>
            <a:headEnd/>
            <a:tailEnd/>
          </a:ln>
          <a:effectLst/>
        </p:spPr>
        <p:txBody>
          <a:bodyPr wrap="none">
            <a:spAutoFit/>
          </a:bodyPr>
          <a:lstStyle/>
          <a:p>
            <a:r>
              <a:rPr lang="en-US" i="0" dirty="0"/>
              <a:t>input</a:t>
            </a:r>
          </a:p>
        </p:txBody>
      </p:sp>
      <p:sp>
        <p:nvSpPr>
          <p:cNvPr id="16" name="TextBox 15"/>
          <p:cNvSpPr txBox="1"/>
          <p:nvPr/>
        </p:nvSpPr>
        <p:spPr>
          <a:xfrm>
            <a:off x="5229727" y="5454318"/>
            <a:ext cx="3113353" cy="338554"/>
          </a:xfrm>
          <a:prstGeom prst="rect">
            <a:avLst/>
          </a:prstGeom>
          <a:noFill/>
        </p:spPr>
        <p:txBody>
          <a:bodyPr wrap="none" rtlCol="0">
            <a:spAutoFit/>
          </a:bodyPr>
          <a:lstStyle/>
          <a:p>
            <a:r>
              <a:rPr lang="en-US" dirty="0" smtClean="0"/>
              <a:t>(</a:t>
            </a:r>
            <a:r>
              <a:rPr lang="en-US" dirty="0"/>
              <a:t>R</a:t>
            </a:r>
            <a:r>
              <a:rPr lang="en-US" dirty="0" smtClean="0"/>
              <a:t>ealization that provides value)</a:t>
            </a:r>
            <a:endParaRPr lang="en-US" dirty="0"/>
          </a:p>
        </p:txBody>
      </p:sp>
      <p:cxnSp>
        <p:nvCxnSpPr>
          <p:cNvPr id="21" name="Straight Connector 20"/>
          <p:cNvCxnSpPr/>
          <p:nvPr/>
        </p:nvCxnSpPr>
        <p:spPr bwMode="auto">
          <a:xfrm rot="16200000" flipH="1">
            <a:off x="6608222" y="5957180"/>
            <a:ext cx="335212" cy="65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47352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idx="1"/>
          </p:nvPr>
        </p:nvSpPr>
        <p:spPr>
          <a:xfrm>
            <a:off x="722313" y="1524000"/>
            <a:ext cx="7772400" cy="1500188"/>
          </a:xfrm>
        </p:spPr>
        <p:txBody>
          <a:bodyPr/>
          <a:lstStyle/>
          <a:p>
            <a:pPr algn="ctr" eaLnBrk="1" hangingPunct="1"/>
            <a:r>
              <a:rPr lang="en-US" sz="7200" smtClean="0">
                <a:latin typeface="Algerian" pitchFamily="82" charset="0"/>
              </a:rPr>
              <a:t>Homework</a:t>
            </a:r>
          </a:p>
        </p:txBody>
      </p:sp>
      <p:pic>
        <p:nvPicPr>
          <p:cNvPr id="12291" name="Picture 2"/>
          <p:cNvPicPr>
            <a:picLocks noChangeAspect="1" noChangeArrowheads="1"/>
          </p:cNvPicPr>
          <p:nvPr/>
        </p:nvPicPr>
        <p:blipFill>
          <a:blip r:embed="rId2"/>
          <a:srcRect/>
          <a:stretch>
            <a:fillRect/>
          </a:stretch>
        </p:blipFill>
        <p:spPr bwMode="auto">
          <a:xfrm>
            <a:off x="5029200" y="3200400"/>
            <a:ext cx="3200400" cy="3200400"/>
          </a:xfrm>
          <a:prstGeom prst="rect">
            <a:avLst/>
          </a:prstGeom>
          <a:noFill/>
          <a:ln w="9525">
            <a:noFill/>
            <a:miter lim="800000"/>
            <a:headEnd/>
            <a:tailEnd/>
          </a:ln>
        </p:spPr>
      </p:pic>
      <p:sp>
        <p:nvSpPr>
          <p:cNvPr id="12292" name="TextBox 4"/>
          <p:cNvSpPr txBox="1">
            <a:spLocks noChangeArrowheads="1"/>
          </p:cNvSpPr>
          <p:nvPr/>
        </p:nvSpPr>
        <p:spPr bwMode="auto">
          <a:xfrm>
            <a:off x="533400" y="3509963"/>
            <a:ext cx="4267200" cy="2308324"/>
          </a:xfrm>
          <a:prstGeom prst="rect">
            <a:avLst/>
          </a:prstGeom>
          <a:noFill/>
          <a:ln w="9525">
            <a:noFill/>
            <a:miter lim="800000"/>
            <a:headEnd/>
            <a:tailEnd/>
          </a:ln>
        </p:spPr>
        <p:txBody>
          <a:bodyPr>
            <a:spAutoFit/>
          </a:bodyPr>
          <a:lstStyle/>
          <a:p>
            <a:r>
              <a:rPr lang="en-US" dirty="0"/>
              <a:t>Create a word document that for </a:t>
            </a:r>
            <a:r>
              <a:rPr lang="en-US" dirty="0" smtClean="0"/>
              <a:t>two </a:t>
            </a:r>
            <a:r>
              <a:rPr lang="en-US" dirty="0"/>
              <a:t>of the </a:t>
            </a:r>
            <a:r>
              <a:rPr lang="en-US" dirty="0" smtClean="0"/>
              <a:t>three </a:t>
            </a:r>
            <a:r>
              <a:rPr lang="en-US" dirty="0"/>
              <a:t>sample Business Objectives gives a corresponding:</a:t>
            </a:r>
          </a:p>
          <a:p>
            <a:endParaRPr lang="en-US" dirty="0"/>
          </a:p>
          <a:p>
            <a:pPr lvl="1">
              <a:buFont typeface="Arial" charset="0"/>
              <a:buChar char="•"/>
            </a:pPr>
            <a:r>
              <a:rPr lang="en-US" dirty="0"/>
              <a:t> Functional Requirement</a:t>
            </a:r>
          </a:p>
          <a:p>
            <a:pPr lvl="1">
              <a:buFont typeface="Arial" charset="0"/>
              <a:buChar char="•"/>
            </a:pPr>
            <a:r>
              <a:rPr lang="en-US" dirty="0"/>
              <a:t> </a:t>
            </a:r>
            <a:r>
              <a:rPr lang="en-US" dirty="0" smtClean="0"/>
              <a:t>Non-functional </a:t>
            </a:r>
            <a:r>
              <a:rPr lang="en-US" dirty="0"/>
              <a:t>Requirement</a:t>
            </a:r>
          </a:p>
          <a:p>
            <a:pPr lvl="1">
              <a:buFont typeface="Arial" charset="0"/>
              <a:buChar char="•"/>
            </a:pPr>
            <a:r>
              <a:rPr lang="en-US" dirty="0" smtClean="0"/>
              <a:t>Supporting </a:t>
            </a:r>
            <a:r>
              <a:rPr lang="en-US" dirty="0"/>
              <a:t>Policy or procedure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Data Redundancy</a:t>
            </a:r>
          </a:p>
        </p:txBody>
      </p:sp>
      <p:pic>
        <p:nvPicPr>
          <p:cNvPr id="13315" name="Picture 7" descr="tivolilogotsm"/>
          <p:cNvPicPr>
            <a:picLocks noChangeAspect="1" noChangeArrowheads="1"/>
          </p:cNvPicPr>
          <p:nvPr/>
        </p:nvPicPr>
        <p:blipFill>
          <a:blip r:embed="rId2"/>
          <a:srcRect/>
          <a:stretch>
            <a:fillRect/>
          </a:stretch>
        </p:blipFill>
        <p:spPr bwMode="auto">
          <a:xfrm>
            <a:off x="6248400" y="1863725"/>
            <a:ext cx="1866900" cy="1905000"/>
          </a:xfrm>
          <a:prstGeom prst="rect">
            <a:avLst/>
          </a:prstGeom>
          <a:noFill/>
          <a:ln w="9525">
            <a:noFill/>
            <a:miter lim="800000"/>
            <a:headEnd/>
            <a:tailEnd/>
          </a:ln>
        </p:spPr>
      </p:pic>
      <p:pic>
        <p:nvPicPr>
          <p:cNvPr id="13316" name="Picture 5" descr="83"/>
          <p:cNvPicPr>
            <a:picLocks noChangeAspect="1" noChangeArrowheads="1"/>
          </p:cNvPicPr>
          <p:nvPr/>
        </p:nvPicPr>
        <p:blipFill>
          <a:blip r:embed="rId3"/>
          <a:srcRect/>
          <a:stretch>
            <a:fillRect/>
          </a:stretch>
        </p:blipFill>
        <p:spPr bwMode="auto">
          <a:xfrm>
            <a:off x="5105400" y="3159125"/>
            <a:ext cx="3771900" cy="2403475"/>
          </a:xfrm>
          <a:prstGeom prst="rect">
            <a:avLst/>
          </a:prstGeom>
          <a:noFill/>
          <a:ln w="9525">
            <a:noFill/>
            <a:miter lim="800000"/>
            <a:headEnd/>
            <a:tailEnd/>
          </a:ln>
        </p:spPr>
      </p:pic>
      <p:pic>
        <p:nvPicPr>
          <p:cNvPr id="13317" name="Picture 9" descr="gfx9"/>
          <p:cNvPicPr>
            <a:picLocks noChangeAspect="1" noChangeArrowheads="1"/>
          </p:cNvPicPr>
          <p:nvPr/>
        </p:nvPicPr>
        <p:blipFill>
          <a:blip r:embed="rId4"/>
          <a:srcRect/>
          <a:stretch>
            <a:fillRect/>
          </a:stretch>
        </p:blipFill>
        <p:spPr bwMode="auto">
          <a:xfrm>
            <a:off x="609600" y="1752600"/>
            <a:ext cx="3951288" cy="4000500"/>
          </a:xfrm>
          <a:prstGeom prst="rect">
            <a:avLst/>
          </a:prstGeom>
          <a:noFill/>
          <a:ln w="9525">
            <a:noFill/>
            <a:miter lim="800000"/>
            <a:headEnd/>
            <a:tailEnd/>
          </a:ln>
        </p:spPr>
      </p:pic>
      <p:pic>
        <p:nvPicPr>
          <p:cNvPr id="13318" name="Picture 11" descr="cylinders"/>
          <p:cNvPicPr>
            <a:picLocks noChangeAspect="1" noChangeArrowheads="1"/>
          </p:cNvPicPr>
          <p:nvPr/>
        </p:nvPicPr>
        <p:blipFill>
          <a:blip r:embed="rId5"/>
          <a:srcRect/>
          <a:stretch>
            <a:fillRect/>
          </a:stretch>
        </p:blipFill>
        <p:spPr bwMode="auto">
          <a:xfrm>
            <a:off x="155575" y="46038"/>
            <a:ext cx="2054225" cy="1192212"/>
          </a:xfrm>
          <a:prstGeom prst="rect">
            <a:avLst/>
          </a:prstGeom>
          <a:noFill/>
          <a:ln w="9525">
            <a:noFill/>
            <a:miter lim="800000"/>
            <a:headEnd/>
            <a:tailEnd/>
          </a:ln>
        </p:spPr>
      </p:pic>
      <p:sp>
        <p:nvSpPr>
          <p:cNvPr id="13319" name="Text Box 12"/>
          <p:cNvSpPr txBox="1">
            <a:spLocks noChangeArrowheads="1"/>
          </p:cNvSpPr>
          <p:nvPr/>
        </p:nvSpPr>
        <p:spPr bwMode="auto">
          <a:xfrm>
            <a:off x="793750" y="1295400"/>
            <a:ext cx="730250" cy="366713"/>
          </a:xfrm>
          <a:prstGeom prst="rect">
            <a:avLst/>
          </a:prstGeom>
          <a:noFill/>
          <a:ln w="9525">
            <a:noFill/>
            <a:miter lim="800000"/>
            <a:headEnd/>
            <a:tailEnd/>
          </a:ln>
        </p:spPr>
        <p:txBody>
          <a:bodyPr wrap="none">
            <a:spAutoFit/>
          </a:bodyPr>
          <a:lstStyle/>
          <a:p>
            <a:r>
              <a:rPr lang="en-US"/>
              <a:t>RAID</a:t>
            </a:r>
          </a:p>
        </p:txBody>
      </p:sp>
      <p:sp>
        <p:nvSpPr>
          <p:cNvPr id="13320" name="Text Box 13"/>
          <p:cNvSpPr txBox="1">
            <a:spLocks noChangeArrowheads="1"/>
          </p:cNvSpPr>
          <p:nvPr/>
        </p:nvSpPr>
        <p:spPr bwMode="auto">
          <a:xfrm>
            <a:off x="593725" y="5791200"/>
            <a:ext cx="8550275" cy="923330"/>
          </a:xfrm>
          <a:prstGeom prst="rect">
            <a:avLst/>
          </a:prstGeom>
          <a:noFill/>
          <a:ln w="9525">
            <a:noFill/>
            <a:miter lim="800000"/>
            <a:headEnd/>
            <a:tailEnd/>
          </a:ln>
        </p:spPr>
        <p:txBody>
          <a:bodyPr wrap="square">
            <a:spAutoFit/>
          </a:bodyPr>
          <a:lstStyle/>
          <a:p>
            <a:r>
              <a:rPr lang="en-US" dirty="0"/>
              <a:t>Business Objective: To be able to recover data and resume operations in a timely</a:t>
            </a:r>
          </a:p>
          <a:p>
            <a:r>
              <a:rPr lang="en-US" dirty="0"/>
              <a:t>manner after a hardware, software, or user </a:t>
            </a:r>
            <a:r>
              <a:rPr lang="en-US" dirty="0" smtClean="0"/>
              <a:t>failure, we are going to put a backup solution in place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18" descr="micflex_240_6"/>
          <p:cNvPicPr>
            <a:picLocks noChangeAspect="1" noChangeArrowheads="1"/>
          </p:cNvPicPr>
          <p:nvPr/>
        </p:nvPicPr>
        <p:blipFill>
          <a:blip r:embed="rId2"/>
          <a:srcRect/>
          <a:stretch>
            <a:fillRect/>
          </a:stretch>
        </p:blipFill>
        <p:spPr bwMode="auto">
          <a:xfrm>
            <a:off x="6781800" y="3505200"/>
            <a:ext cx="1905000" cy="2286000"/>
          </a:xfrm>
          <a:prstGeom prst="rect">
            <a:avLst/>
          </a:prstGeom>
          <a:noFill/>
          <a:ln w="9525">
            <a:noFill/>
            <a:miter lim="800000"/>
            <a:headEnd/>
            <a:tailEnd/>
          </a:ln>
        </p:spPr>
      </p:pic>
      <p:sp>
        <p:nvSpPr>
          <p:cNvPr id="14338" name="Rectangle 2"/>
          <p:cNvSpPr>
            <a:spLocks noGrp="1" noChangeArrowheads="1"/>
          </p:cNvSpPr>
          <p:nvPr>
            <p:ph type="title"/>
          </p:nvPr>
        </p:nvSpPr>
        <p:spPr/>
        <p:txBody>
          <a:bodyPr/>
          <a:lstStyle/>
          <a:p>
            <a:pPr eaLnBrk="1" hangingPunct="1"/>
            <a:r>
              <a:rPr lang="en-US" dirty="0" smtClean="0"/>
              <a:t>Media support</a:t>
            </a:r>
          </a:p>
        </p:txBody>
      </p:sp>
      <p:sp>
        <p:nvSpPr>
          <p:cNvPr id="14339" name="Text Box 8"/>
          <p:cNvSpPr txBox="1">
            <a:spLocks noChangeArrowheads="1"/>
          </p:cNvSpPr>
          <p:nvPr/>
        </p:nvSpPr>
        <p:spPr bwMode="auto">
          <a:xfrm>
            <a:off x="228600" y="5562600"/>
            <a:ext cx="8763000" cy="915987"/>
          </a:xfrm>
          <a:prstGeom prst="rect">
            <a:avLst/>
          </a:prstGeom>
          <a:noFill/>
          <a:ln w="9525">
            <a:noFill/>
            <a:miter lim="800000"/>
            <a:headEnd/>
            <a:tailEnd/>
          </a:ln>
        </p:spPr>
        <p:txBody>
          <a:bodyPr>
            <a:spAutoFit/>
          </a:bodyPr>
          <a:lstStyle/>
          <a:p>
            <a:r>
              <a:rPr lang="en-US" dirty="0"/>
              <a:t>Business Objective: To be able to more effectively communicate ideas both </a:t>
            </a:r>
          </a:p>
          <a:p>
            <a:r>
              <a:rPr lang="en-US" dirty="0"/>
              <a:t>internally amongst employees and externally to potential clients and business </a:t>
            </a:r>
            <a:r>
              <a:rPr lang="en-US" dirty="0" smtClean="0"/>
              <a:t>partners we are going to purchase a media manipulation software suite.</a:t>
            </a:r>
            <a:endParaRPr lang="en-US" dirty="0"/>
          </a:p>
        </p:txBody>
      </p:sp>
      <p:pic>
        <p:nvPicPr>
          <p:cNvPr id="14340" name="Picture 10" descr="trv740"/>
          <p:cNvPicPr>
            <a:picLocks noChangeAspect="1" noChangeArrowheads="1"/>
          </p:cNvPicPr>
          <p:nvPr/>
        </p:nvPicPr>
        <p:blipFill>
          <a:blip r:embed="rId3"/>
          <a:srcRect/>
          <a:stretch>
            <a:fillRect/>
          </a:stretch>
        </p:blipFill>
        <p:spPr bwMode="auto">
          <a:xfrm>
            <a:off x="381000" y="1066800"/>
            <a:ext cx="2514600" cy="1924050"/>
          </a:xfrm>
          <a:prstGeom prst="rect">
            <a:avLst/>
          </a:prstGeom>
          <a:noFill/>
          <a:ln w="9525">
            <a:noFill/>
            <a:miter lim="800000"/>
            <a:headEnd/>
            <a:tailEnd/>
          </a:ln>
        </p:spPr>
      </p:pic>
      <p:pic>
        <p:nvPicPr>
          <p:cNvPr id="14341" name="Picture 12" descr="B00021XIZQ"/>
          <p:cNvPicPr>
            <a:picLocks noChangeAspect="1" noChangeArrowheads="1"/>
          </p:cNvPicPr>
          <p:nvPr/>
        </p:nvPicPr>
        <p:blipFill>
          <a:blip r:embed="rId4"/>
          <a:srcRect/>
          <a:stretch>
            <a:fillRect/>
          </a:stretch>
        </p:blipFill>
        <p:spPr bwMode="auto">
          <a:xfrm>
            <a:off x="3352800" y="2362200"/>
            <a:ext cx="2374900" cy="2609850"/>
          </a:xfrm>
          <a:prstGeom prst="rect">
            <a:avLst/>
          </a:prstGeom>
          <a:noFill/>
          <a:ln w="9525">
            <a:noFill/>
            <a:miter lim="800000"/>
            <a:headEnd/>
            <a:tailEnd/>
          </a:ln>
        </p:spPr>
      </p:pic>
      <p:pic>
        <p:nvPicPr>
          <p:cNvPr id="14342" name="Picture 14" descr="B0002UDQAO"/>
          <p:cNvPicPr>
            <a:picLocks noChangeAspect="1" noChangeArrowheads="1"/>
          </p:cNvPicPr>
          <p:nvPr/>
        </p:nvPicPr>
        <p:blipFill>
          <a:blip r:embed="rId5"/>
          <a:srcRect/>
          <a:stretch>
            <a:fillRect/>
          </a:stretch>
        </p:blipFill>
        <p:spPr bwMode="auto">
          <a:xfrm>
            <a:off x="533400" y="3352800"/>
            <a:ext cx="1881188" cy="2305050"/>
          </a:xfrm>
          <a:prstGeom prst="rect">
            <a:avLst/>
          </a:prstGeom>
          <a:noFill/>
          <a:ln w="9525">
            <a:noFill/>
            <a:miter lim="800000"/>
            <a:headEnd/>
            <a:tailEnd/>
          </a:ln>
        </p:spPr>
      </p:pic>
      <p:pic>
        <p:nvPicPr>
          <p:cNvPr id="14343" name="Picture 16" descr="Fujifilm-FinePix-3800_digital_camera"/>
          <p:cNvPicPr>
            <a:picLocks noChangeAspect="1" noChangeArrowheads="1"/>
          </p:cNvPicPr>
          <p:nvPr/>
        </p:nvPicPr>
        <p:blipFill>
          <a:blip r:embed="rId6"/>
          <a:srcRect/>
          <a:stretch>
            <a:fillRect/>
          </a:stretch>
        </p:blipFill>
        <p:spPr bwMode="auto">
          <a:xfrm>
            <a:off x="6324600" y="1295400"/>
            <a:ext cx="200977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descr="firewall"/>
          <p:cNvPicPr>
            <a:picLocks noChangeAspect="1" noChangeArrowheads="1"/>
          </p:cNvPicPr>
          <p:nvPr/>
        </p:nvPicPr>
        <p:blipFill>
          <a:blip r:embed="rId2"/>
          <a:srcRect/>
          <a:stretch>
            <a:fillRect/>
          </a:stretch>
        </p:blipFill>
        <p:spPr bwMode="auto">
          <a:xfrm>
            <a:off x="4419600" y="609600"/>
            <a:ext cx="4124325" cy="2905125"/>
          </a:xfrm>
          <a:prstGeom prst="rect">
            <a:avLst/>
          </a:prstGeom>
          <a:noFill/>
          <a:ln w="9525">
            <a:noFill/>
            <a:miter lim="800000"/>
            <a:headEnd/>
            <a:tailEnd/>
          </a:ln>
        </p:spPr>
      </p:pic>
      <p:sp>
        <p:nvSpPr>
          <p:cNvPr id="15363" name="Rectangle 2"/>
          <p:cNvSpPr>
            <a:spLocks noGrp="1" noChangeArrowheads="1"/>
          </p:cNvSpPr>
          <p:nvPr>
            <p:ph type="title"/>
          </p:nvPr>
        </p:nvSpPr>
        <p:spPr/>
        <p:txBody>
          <a:bodyPr/>
          <a:lstStyle/>
          <a:p>
            <a:pPr eaLnBrk="1" hangingPunct="1"/>
            <a:r>
              <a:rPr lang="en-US" smtClean="0"/>
              <a:t>Security</a:t>
            </a:r>
          </a:p>
        </p:txBody>
      </p:sp>
      <p:sp>
        <p:nvSpPr>
          <p:cNvPr id="15364" name="Text Box 6"/>
          <p:cNvSpPr txBox="1">
            <a:spLocks noChangeArrowheads="1"/>
          </p:cNvSpPr>
          <p:nvPr/>
        </p:nvSpPr>
        <p:spPr bwMode="auto">
          <a:xfrm>
            <a:off x="593725" y="5867400"/>
            <a:ext cx="8397875" cy="923330"/>
          </a:xfrm>
          <a:prstGeom prst="rect">
            <a:avLst/>
          </a:prstGeom>
          <a:noFill/>
          <a:ln w="9525">
            <a:noFill/>
            <a:miter lim="800000"/>
            <a:headEnd/>
            <a:tailEnd/>
          </a:ln>
        </p:spPr>
        <p:txBody>
          <a:bodyPr wrap="square">
            <a:spAutoFit/>
          </a:bodyPr>
          <a:lstStyle/>
          <a:p>
            <a:r>
              <a:rPr lang="en-US" dirty="0"/>
              <a:t>Business Objective: To prevent disruption of business functions, and theft of </a:t>
            </a:r>
          </a:p>
          <a:p>
            <a:r>
              <a:rPr lang="en-US" dirty="0"/>
              <a:t>business data by external </a:t>
            </a:r>
            <a:r>
              <a:rPr lang="en-US" dirty="0" smtClean="0"/>
              <a:t>individuals we are going to purchase firewall software/hardware</a:t>
            </a:r>
            <a:endParaRPr lang="en-US" dirty="0"/>
          </a:p>
        </p:txBody>
      </p:sp>
      <p:pic>
        <p:nvPicPr>
          <p:cNvPr id="15365" name="Picture 10" descr="mvs_560x70"/>
          <p:cNvPicPr>
            <a:picLocks noChangeAspect="1" noChangeArrowheads="1"/>
          </p:cNvPicPr>
          <p:nvPr/>
        </p:nvPicPr>
        <p:blipFill>
          <a:blip r:embed="rId3"/>
          <a:srcRect/>
          <a:stretch>
            <a:fillRect/>
          </a:stretch>
        </p:blipFill>
        <p:spPr bwMode="auto">
          <a:xfrm>
            <a:off x="2895600" y="4819650"/>
            <a:ext cx="5334000" cy="666750"/>
          </a:xfrm>
          <a:prstGeom prst="rect">
            <a:avLst/>
          </a:prstGeom>
          <a:noFill/>
          <a:ln w="9525">
            <a:noFill/>
            <a:miter lim="800000"/>
            <a:headEnd/>
            <a:tailEnd/>
          </a:ln>
        </p:spPr>
      </p:pic>
      <p:pic>
        <p:nvPicPr>
          <p:cNvPr id="15366" name="Picture 8" descr="virus!"/>
          <p:cNvPicPr>
            <a:picLocks noChangeAspect="1" noChangeArrowheads="1"/>
          </p:cNvPicPr>
          <p:nvPr/>
        </p:nvPicPr>
        <p:blipFill>
          <a:blip r:embed="rId4"/>
          <a:srcRect/>
          <a:stretch>
            <a:fillRect/>
          </a:stretch>
        </p:blipFill>
        <p:spPr bwMode="auto">
          <a:xfrm>
            <a:off x="6248400" y="3638550"/>
            <a:ext cx="2743200" cy="2057400"/>
          </a:xfrm>
          <a:prstGeom prst="rect">
            <a:avLst/>
          </a:prstGeom>
          <a:noFill/>
          <a:ln w="9525">
            <a:noFill/>
            <a:miter lim="800000"/>
            <a:headEnd/>
            <a:tailEnd/>
          </a:ln>
        </p:spPr>
      </p:pic>
      <p:pic>
        <p:nvPicPr>
          <p:cNvPr id="15367" name="Picture 14" descr="Windows-Update"/>
          <p:cNvPicPr>
            <a:picLocks noChangeAspect="1" noChangeArrowheads="1"/>
          </p:cNvPicPr>
          <p:nvPr/>
        </p:nvPicPr>
        <p:blipFill>
          <a:blip r:embed="rId5"/>
          <a:srcRect/>
          <a:stretch>
            <a:fillRect/>
          </a:stretch>
        </p:blipFill>
        <p:spPr bwMode="auto">
          <a:xfrm>
            <a:off x="381000" y="1676400"/>
            <a:ext cx="3429000" cy="2589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743200"/>
            <a:ext cx="9144000" cy="923330"/>
          </a:xfrm>
          <a:prstGeom prst="rect">
            <a:avLst/>
          </a:prstGeom>
          <a:noFill/>
        </p:spPr>
        <p:txBody>
          <a:bodyPr>
            <a:spAutoFit/>
          </a:bodyPr>
          <a:lstStyle/>
          <a:p>
            <a:pPr algn="ctr">
              <a:defRPr/>
            </a:pP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The End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t>Business Objectives</a:t>
            </a:r>
          </a:p>
        </p:txBody>
      </p:sp>
      <p:sp>
        <p:nvSpPr>
          <p:cNvPr id="4099" name="Rectangle 3"/>
          <p:cNvSpPr>
            <a:spLocks noGrp="1" noChangeArrowheads="1"/>
          </p:cNvSpPr>
          <p:nvPr>
            <p:ph type="body" idx="1"/>
          </p:nvPr>
        </p:nvSpPr>
        <p:spPr/>
        <p:txBody>
          <a:bodyPr/>
          <a:lstStyle/>
          <a:p>
            <a:pPr eaLnBrk="1" hangingPunct="1"/>
            <a:r>
              <a:rPr lang="en-US" smtClean="0"/>
              <a:t>An organizational goal stated in business terms </a:t>
            </a:r>
          </a:p>
          <a:p>
            <a:pPr lvl="1" eaLnBrk="1" hangingPunct="1"/>
            <a:r>
              <a:rPr lang="en-US" smtClean="0"/>
              <a:t>We would like to reduce operational expenses of mission control by 45%</a:t>
            </a:r>
          </a:p>
        </p:txBody>
      </p:sp>
      <p:pic>
        <p:nvPicPr>
          <p:cNvPr id="4100" name="Picture 5" descr="320px-Mission_control_center"/>
          <p:cNvPicPr>
            <a:picLocks noChangeAspect="1" noChangeArrowheads="1"/>
          </p:cNvPicPr>
          <p:nvPr/>
        </p:nvPicPr>
        <p:blipFill>
          <a:blip r:embed="rId2"/>
          <a:srcRect/>
          <a:stretch>
            <a:fillRect/>
          </a:stretch>
        </p:blipFill>
        <p:spPr bwMode="auto">
          <a:xfrm>
            <a:off x="5410200" y="3810000"/>
            <a:ext cx="3048000" cy="255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dirty="0" smtClean="0"/>
              <a:t>Functional Requirements</a:t>
            </a:r>
            <a:br>
              <a:rPr lang="en-US" sz="4000" dirty="0" smtClean="0"/>
            </a:br>
            <a:r>
              <a:rPr lang="en-US" sz="2000" dirty="0" smtClean="0"/>
              <a:t>(Functional or System Specification)</a:t>
            </a:r>
          </a:p>
        </p:txBody>
      </p:sp>
      <p:sp>
        <p:nvSpPr>
          <p:cNvPr id="5123" name="Rectangle 3"/>
          <p:cNvSpPr>
            <a:spLocks noGrp="1" noChangeArrowheads="1"/>
          </p:cNvSpPr>
          <p:nvPr>
            <p:ph type="body" idx="1"/>
          </p:nvPr>
        </p:nvSpPr>
        <p:spPr/>
        <p:txBody>
          <a:bodyPr/>
          <a:lstStyle/>
          <a:p>
            <a:pPr eaLnBrk="1" hangingPunct="1"/>
            <a:r>
              <a:rPr lang="en-US" dirty="0" smtClean="0"/>
              <a:t>A specification of a behavior the system must perform </a:t>
            </a:r>
          </a:p>
          <a:p>
            <a:pPr eaLnBrk="1" hangingPunct="1"/>
            <a:r>
              <a:rPr lang="en-US" dirty="0" smtClean="0"/>
              <a:t>The functional requirements define things you can actually do by using the software</a:t>
            </a:r>
          </a:p>
          <a:p>
            <a:pPr eaLnBrk="1" hangingPunct="1"/>
            <a:r>
              <a:rPr lang="en-US" dirty="0" smtClean="0"/>
              <a:t>For every functional </a:t>
            </a:r>
            <a:br>
              <a:rPr lang="en-US" dirty="0" smtClean="0"/>
            </a:br>
            <a:r>
              <a:rPr lang="en-US" dirty="0" smtClean="0"/>
              <a:t>requirement there must be</a:t>
            </a:r>
            <a:br>
              <a:rPr lang="en-US" dirty="0" smtClean="0"/>
            </a:br>
            <a:r>
              <a:rPr lang="en-US" dirty="0" smtClean="0"/>
              <a:t>an interface that allows the</a:t>
            </a:r>
            <a:br>
              <a:rPr lang="en-US" dirty="0" smtClean="0"/>
            </a:br>
            <a:r>
              <a:rPr lang="en-US" dirty="0" smtClean="0"/>
              <a:t>user to perform the action</a:t>
            </a:r>
            <a:br>
              <a:rPr lang="en-US" dirty="0" smtClean="0"/>
            </a:br>
            <a:r>
              <a:rPr lang="en-US" dirty="0" smtClean="0"/>
              <a:t>associated with the </a:t>
            </a:r>
            <a:br>
              <a:rPr lang="en-US" dirty="0" smtClean="0"/>
            </a:br>
            <a:r>
              <a:rPr lang="en-US" dirty="0" smtClean="0"/>
              <a:t>functional requirement</a:t>
            </a:r>
          </a:p>
        </p:txBody>
      </p:sp>
      <p:pic>
        <p:nvPicPr>
          <p:cNvPr id="29698" name="Picture 2" descr="http://www.toastmasters.org/OtherImages/ClubManagementSoftware.aspx"/>
          <p:cNvPicPr>
            <a:picLocks noChangeAspect="1" noChangeArrowheads="1"/>
          </p:cNvPicPr>
          <p:nvPr/>
        </p:nvPicPr>
        <p:blipFill>
          <a:blip r:embed="rId2"/>
          <a:srcRect/>
          <a:stretch>
            <a:fillRect/>
          </a:stretch>
        </p:blipFill>
        <p:spPr bwMode="auto">
          <a:xfrm>
            <a:off x="5848350" y="3790950"/>
            <a:ext cx="3295650" cy="3067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smtClean="0"/>
              <a:t>Functional Requirements</a:t>
            </a:r>
          </a:p>
        </p:txBody>
      </p:sp>
      <p:sp>
        <p:nvSpPr>
          <p:cNvPr id="5123" name="Rectangle 3"/>
          <p:cNvSpPr>
            <a:spLocks noGrp="1" noChangeArrowheads="1"/>
          </p:cNvSpPr>
          <p:nvPr>
            <p:ph type="body" idx="1"/>
          </p:nvPr>
        </p:nvSpPr>
        <p:spPr/>
        <p:txBody>
          <a:bodyPr/>
          <a:lstStyle/>
          <a:p>
            <a:pPr eaLnBrk="1" hangingPunct="1"/>
            <a:r>
              <a:rPr lang="en-US" dirty="0" smtClean="0"/>
              <a:t>A function requirement can be stated in high level technology neutral terms</a:t>
            </a:r>
          </a:p>
          <a:p>
            <a:pPr lvl="1" eaLnBrk="1" hangingPunct="1"/>
            <a:r>
              <a:rPr lang="en-US" dirty="0" smtClean="0"/>
              <a:t>The system must support payment by credit card</a:t>
            </a:r>
          </a:p>
          <a:p>
            <a:pPr eaLnBrk="1" hangingPunct="1"/>
            <a:r>
              <a:rPr lang="en-US" dirty="0" smtClean="0"/>
              <a:t>Or in low level interface specific detail</a:t>
            </a:r>
          </a:p>
          <a:p>
            <a:pPr lvl="1" eaLnBrk="1" hangingPunct="1"/>
            <a:r>
              <a:rPr lang="en-US" dirty="0" smtClean="0"/>
              <a:t>The select payment type menu</a:t>
            </a:r>
            <a:br>
              <a:rPr lang="en-US" dirty="0" smtClean="0"/>
            </a:br>
            <a:r>
              <a:rPr lang="en-US" dirty="0" smtClean="0"/>
              <a:t>must have an option for Visa</a:t>
            </a:r>
          </a:p>
        </p:txBody>
      </p:sp>
      <p:pic>
        <p:nvPicPr>
          <p:cNvPr id="5124" name="Picture 5" descr="citibank%20visa"/>
          <p:cNvPicPr>
            <a:picLocks noChangeAspect="1" noChangeArrowheads="1"/>
          </p:cNvPicPr>
          <p:nvPr/>
        </p:nvPicPr>
        <p:blipFill>
          <a:blip r:embed="rId2"/>
          <a:srcRect/>
          <a:stretch>
            <a:fillRect/>
          </a:stretch>
        </p:blipFill>
        <p:spPr bwMode="auto">
          <a:xfrm>
            <a:off x="5943600" y="4781549"/>
            <a:ext cx="2895600"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Non-Functional Requirements</a:t>
            </a:r>
            <a:br>
              <a:rPr lang="en-US" sz="4000" smtClean="0"/>
            </a:br>
            <a:r>
              <a:rPr lang="en-US" sz="4000" smtClean="0"/>
              <a:t>(Quality Requirements)</a:t>
            </a:r>
          </a:p>
        </p:txBody>
      </p:sp>
      <p:sp>
        <p:nvSpPr>
          <p:cNvPr id="6147" name="Rectangle 3"/>
          <p:cNvSpPr>
            <a:spLocks noGrp="1" noChangeArrowheads="1"/>
          </p:cNvSpPr>
          <p:nvPr>
            <p:ph type="body" idx="1"/>
          </p:nvPr>
        </p:nvSpPr>
        <p:spPr/>
        <p:txBody>
          <a:bodyPr>
            <a:normAutofit fontScale="92500" lnSpcReduction="20000"/>
          </a:bodyPr>
          <a:lstStyle/>
          <a:p>
            <a:pPr eaLnBrk="1" hangingPunct="1"/>
            <a:r>
              <a:rPr lang="en-US" dirty="0" smtClean="0"/>
              <a:t>A statement of the environment, conditions or constraints under which the system will </a:t>
            </a:r>
            <a:r>
              <a:rPr lang="en-US" dirty="0" smtClean="0"/>
              <a:t>operate, or which  the system must guarantee</a:t>
            </a:r>
            <a:endParaRPr lang="en-US" dirty="0" smtClean="0"/>
          </a:p>
          <a:p>
            <a:pPr lvl="1" eaLnBrk="1" hangingPunct="1"/>
            <a:r>
              <a:rPr lang="en-US" dirty="0" smtClean="0"/>
              <a:t>The average time for validation of credit cards shall be less than 10 Seconds, with the maximum time no more than 30 seconds.</a:t>
            </a:r>
          </a:p>
          <a:p>
            <a:pPr lvl="1" eaLnBrk="1" hangingPunct="1"/>
            <a:r>
              <a:rPr lang="en-US" dirty="0" smtClean="0"/>
              <a:t>The system shall </a:t>
            </a:r>
            <a:r>
              <a:rPr lang="en-US" dirty="0" smtClean="0"/>
              <a:t>encrypt credit card information before storing it.</a:t>
            </a:r>
          </a:p>
          <a:p>
            <a:pPr eaLnBrk="1" hangingPunct="1"/>
            <a:r>
              <a:rPr lang="en-US" dirty="0" smtClean="0"/>
              <a:t>End users have no direct way to control non-functional requirement</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smtClean="0"/>
              <a:t>Policies and Procedures</a:t>
            </a:r>
          </a:p>
        </p:txBody>
      </p:sp>
      <p:sp>
        <p:nvSpPr>
          <p:cNvPr id="8195" name="Rectangle 3"/>
          <p:cNvSpPr>
            <a:spLocks noGrp="1" noChangeArrowheads="1"/>
          </p:cNvSpPr>
          <p:nvPr>
            <p:ph type="body" idx="1"/>
          </p:nvPr>
        </p:nvSpPr>
        <p:spPr/>
        <p:txBody>
          <a:bodyPr/>
          <a:lstStyle/>
          <a:p>
            <a:pPr eaLnBrk="1" hangingPunct="1"/>
            <a:r>
              <a:rPr lang="en-US" smtClean="0"/>
              <a:t>A statement detailing necessary</a:t>
            </a:r>
            <a:r>
              <a:rPr lang="en-US" baseline="30000" smtClean="0"/>
              <a:t>1</a:t>
            </a:r>
            <a:r>
              <a:rPr lang="en-US" smtClean="0"/>
              <a:t> actions outside of the hardware/software</a:t>
            </a:r>
          </a:p>
          <a:p>
            <a:pPr lvl="1" eaLnBrk="1" hangingPunct="1"/>
            <a:r>
              <a:rPr lang="en-US" smtClean="0"/>
              <a:t>Connection to the intranet shall only be through VPN</a:t>
            </a:r>
          </a:p>
          <a:p>
            <a:pPr lvl="1" eaLnBrk="1" hangingPunct="1"/>
            <a:r>
              <a:rPr lang="en-US" smtClean="0"/>
              <a:t>Expense reports shall be submitted monthly</a:t>
            </a:r>
          </a:p>
          <a:p>
            <a:pPr lvl="1" eaLnBrk="1" hangingPunct="1"/>
            <a:r>
              <a:rPr lang="en-US" smtClean="0"/>
              <a:t>Sales presentations shall not use Red/Green color schemes</a:t>
            </a:r>
          </a:p>
        </p:txBody>
      </p:sp>
      <p:sp>
        <p:nvSpPr>
          <p:cNvPr id="8196" name="Text Box 4"/>
          <p:cNvSpPr txBox="1">
            <a:spLocks noChangeArrowheads="1"/>
          </p:cNvSpPr>
          <p:nvPr/>
        </p:nvSpPr>
        <p:spPr bwMode="auto">
          <a:xfrm>
            <a:off x="914400" y="5943600"/>
            <a:ext cx="4191000" cy="366713"/>
          </a:xfrm>
          <a:prstGeom prst="rect">
            <a:avLst/>
          </a:prstGeom>
          <a:noFill/>
          <a:ln w="9525">
            <a:noFill/>
            <a:miter lim="800000"/>
            <a:headEnd/>
            <a:tailEnd/>
          </a:ln>
        </p:spPr>
        <p:txBody>
          <a:bodyPr>
            <a:spAutoFit/>
          </a:bodyPr>
          <a:lstStyle/>
          <a:p>
            <a:pPr>
              <a:spcBef>
                <a:spcPct val="50000"/>
              </a:spcBef>
            </a:pPr>
            <a:r>
              <a:rPr lang="en-US"/>
              <a:t>1. To achieve business objectives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idx="1"/>
          </p:nvPr>
        </p:nvSpPr>
        <p:spPr>
          <a:xfrm>
            <a:off x="722313" y="1524000"/>
            <a:ext cx="7772400" cy="1500188"/>
          </a:xfrm>
        </p:spPr>
        <p:txBody>
          <a:bodyPr/>
          <a:lstStyle/>
          <a:p>
            <a:pPr algn="ctr" eaLnBrk="1" hangingPunct="1"/>
            <a:r>
              <a:rPr lang="en-US" sz="7200" smtClean="0">
                <a:latin typeface="Algerian" pitchFamily="82" charset="0"/>
              </a:rPr>
              <a:t>Examples</a:t>
            </a:r>
          </a:p>
        </p:txBody>
      </p:sp>
      <p:pic>
        <p:nvPicPr>
          <p:cNvPr id="9219" name="Picture 2"/>
          <p:cNvPicPr>
            <a:picLocks noChangeAspect="1" noChangeArrowheads="1"/>
          </p:cNvPicPr>
          <p:nvPr/>
        </p:nvPicPr>
        <p:blipFill>
          <a:blip r:embed="rId2"/>
          <a:srcRect/>
          <a:stretch>
            <a:fillRect/>
          </a:stretch>
        </p:blipFill>
        <p:spPr bwMode="auto">
          <a:xfrm>
            <a:off x="3124200" y="3352800"/>
            <a:ext cx="5610225" cy="2857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Inventory tracking</a:t>
            </a:r>
          </a:p>
        </p:txBody>
      </p:sp>
      <p:sp>
        <p:nvSpPr>
          <p:cNvPr id="10243" name="Text Box 3"/>
          <p:cNvSpPr txBox="1">
            <a:spLocks noChangeArrowheads="1"/>
          </p:cNvSpPr>
          <p:nvPr/>
        </p:nvSpPr>
        <p:spPr bwMode="auto">
          <a:xfrm>
            <a:off x="609600" y="5334000"/>
            <a:ext cx="8667757" cy="1200329"/>
          </a:xfrm>
          <a:prstGeom prst="rect">
            <a:avLst/>
          </a:prstGeom>
          <a:noFill/>
          <a:ln w="9525">
            <a:noFill/>
            <a:miter lim="800000"/>
            <a:headEnd/>
            <a:tailEnd/>
          </a:ln>
        </p:spPr>
        <p:txBody>
          <a:bodyPr wrap="none">
            <a:spAutoFit/>
          </a:bodyPr>
          <a:lstStyle/>
          <a:p>
            <a:r>
              <a:rPr lang="en-US" dirty="0"/>
              <a:t>Business Objective: To prevent loss of inventory due to theft or misplaced goods.</a:t>
            </a:r>
            <a:br>
              <a:rPr lang="en-US" dirty="0"/>
            </a:br>
            <a:r>
              <a:rPr lang="en-US" dirty="0">
                <a:solidFill>
                  <a:schemeClr val="tx2"/>
                </a:solidFill>
              </a:rPr>
              <a:t>Functional Requirement: </a:t>
            </a:r>
            <a:r>
              <a:rPr lang="en-US" sz="1400" dirty="0">
                <a:solidFill>
                  <a:schemeClr val="tx2"/>
                </a:solidFill>
              </a:rPr>
              <a:t>For any scanned barcode, system must be able to report quantity on hand </a:t>
            </a:r>
          </a:p>
          <a:p>
            <a:r>
              <a:rPr lang="en-US" dirty="0">
                <a:solidFill>
                  <a:schemeClr val="tx2"/>
                </a:solidFill>
              </a:rPr>
              <a:t>Quality Requirement: </a:t>
            </a:r>
            <a:r>
              <a:rPr lang="en-US" sz="1400" dirty="0">
                <a:solidFill>
                  <a:schemeClr val="tx2"/>
                </a:solidFill>
              </a:rPr>
              <a:t>Database must support a minimum of 80,000 different inventory items </a:t>
            </a:r>
          </a:p>
          <a:p>
            <a:r>
              <a:rPr lang="en-US" dirty="0" smtClean="0">
                <a:solidFill>
                  <a:schemeClr val="tx2"/>
                </a:solidFill>
              </a:rPr>
              <a:t>Policies </a:t>
            </a:r>
            <a:r>
              <a:rPr lang="en-US" dirty="0">
                <a:solidFill>
                  <a:schemeClr val="tx2"/>
                </a:solidFill>
              </a:rPr>
              <a:t>or Procedure: </a:t>
            </a:r>
            <a:r>
              <a:rPr lang="en-US" sz="1400" dirty="0">
                <a:solidFill>
                  <a:schemeClr val="tx2"/>
                </a:solidFill>
              </a:rPr>
              <a:t>All inventory is scanned into the system before leaving the loading dock</a:t>
            </a:r>
          </a:p>
        </p:txBody>
      </p:sp>
      <p:pic>
        <p:nvPicPr>
          <p:cNvPr id="10244" name="Picture 12" descr="amicsbox"/>
          <p:cNvPicPr>
            <a:picLocks noChangeAspect="1" noChangeArrowheads="1"/>
          </p:cNvPicPr>
          <p:nvPr/>
        </p:nvPicPr>
        <p:blipFill>
          <a:blip r:embed="rId2"/>
          <a:srcRect/>
          <a:stretch>
            <a:fillRect/>
          </a:stretch>
        </p:blipFill>
        <p:spPr bwMode="auto">
          <a:xfrm>
            <a:off x="609600" y="1600200"/>
            <a:ext cx="2857500" cy="3105150"/>
          </a:xfrm>
          <a:prstGeom prst="rect">
            <a:avLst/>
          </a:prstGeom>
          <a:noFill/>
          <a:ln w="9525">
            <a:noFill/>
            <a:miter lim="800000"/>
            <a:headEnd/>
            <a:tailEnd/>
          </a:ln>
        </p:spPr>
      </p:pic>
      <p:pic>
        <p:nvPicPr>
          <p:cNvPr id="10245" name="Picture 14" descr="inventory-control"/>
          <p:cNvPicPr>
            <a:picLocks noChangeAspect="1" noChangeArrowheads="1"/>
          </p:cNvPicPr>
          <p:nvPr/>
        </p:nvPicPr>
        <p:blipFill>
          <a:blip r:embed="rId3"/>
          <a:srcRect/>
          <a:stretch>
            <a:fillRect/>
          </a:stretch>
        </p:blipFill>
        <p:spPr bwMode="auto">
          <a:xfrm>
            <a:off x="5562600" y="1447800"/>
            <a:ext cx="3143250" cy="2371725"/>
          </a:xfrm>
          <a:prstGeom prst="rect">
            <a:avLst/>
          </a:prstGeom>
          <a:noFill/>
          <a:ln w="9525">
            <a:noFill/>
            <a:miter lim="800000"/>
            <a:headEnd/>
            <a:tailEnd/>
          </a:ln>
        </p:spPr>
      </p:pic>
      <p:pic>
        <p:nvPicPr>
          <p:cNvPr id="10246" name="Picture 16" descr="Code39"/>
          <p:cNvPicPr>
            <a:picLocks noChangeAspect="1" noChangeArrowheads="1"/>
          </p:cNvPicPr>
          <p:nvPr/>
        </p:nvPicPr>
        <p:blipFill>
          <a:blip r:embed="rId4"/>
          <a:srcRect/>
          <a:stretch>
            <a:fillRect/>
          </a:stretch>
        </p:blipFill>
        <p:spPr bwMode="auto">
          <a:xfrm>
            <a:off x="3810000" y="3886200"/>
            <a:ext cx="5172075" cy="1220788"/>
          </a:xfrm>
          <a:prstGeom prst="rect">
            <a:avLst/>
          </a:prstGeom>
          <a:noFill/>
          <a:ln w="9525">
            <a:noFill/>
            <a:miter lim="800000"/>
            <a:headEnd/>
            <a:tailEnd/>
          </a:ln>
        </p:spPr>
      </p:pic>
      <p:sp>
        <p:nvSpPr>
          <p:cNvPr id="10247" name="Rectangle 17"/>
          <p:cNvSpPr>
            <a:spLocks noChangeArrowheads="1"/>
          </p:cNvSpPr>
          <p:nvPr/>
        </p:nvSpPr>
        <p:spPr bwMode="auto">
          <a:xfrm>
            <a:off x="5410200" y="4876800"/>
            <a:ext cx="1905000" cy="304800"/>
          </a:xfrm>
          <a:prstGeom prst="rect">
            <a:avLst/>
          </a:prstGeom>
          <a:solidFill>
            <a:schemeClr val="bg1"/>
          </a:solidFill>
          <a:ln w="9525">
            <a:noFill/>
            <a:miter lim="800000"/>
            <a:headEnd/>
            <a:tailEnd/>
          </a:ln>
        </p:spPr>
        <p:txBody>
          <a:bodyPr wrap="none"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Online Gradebook</a:t>
            </a:r>
          </a:p>
        </p:txBody>
      </p:sp>
      <p:sp>
        <p:nvSpPr>
          <p:cNvPr id="11267" name="Text Box 3"/>
          <p:cNvSpPr txBox="1">
            <a:spLocks noChangeArrowheads="1"/>
          </p:cNvSpPr>
          <p:nvPr/>
        </p:nvSpPr>
        <p:spPr bwMode="auto">
          <a:xfrm>
            <a:off x="609600" y="5334000"/>
            <a:ext cx="8503353" cy="1200329"/>
          </a:xfrm>
          <a:prstGeom prst="rect">
            <a:avLst/>
          </a:prstGeom>
          <a:noFill/>
          <a:ln w="9525">
            <a:noFill/>
            <a:miter lim="800000"/>
            <a:headEnd/>
            <a:tailEnd/>
          </a:ln>
        </p:spPr>
        <p:txBody>
          <a:bodyPr wrap="none">
            <a:spAutoFit/>
          </a:bodyPr>
          <a:lstStyle/>
          <a:p>
            <a:r>
              <a:rPr lang="en-US" dirty="0"/>
              <a:t>Business Objective: To give students and parents immediate feedback on grades.</a:t>
            </a:r>
            <a:br>
              <a:rPr lang="en-US" dirty="0"/>
            </a:br>
            <a:r>
              <a:rPr lang="en-US" dirty="0">
                <a:solidFill>
                  <a:schemeClr val="tx2"/>
                </a:solidFill>
              </a:rPr>
              <a:t>Functional Requirement:</a:t>
            </a:r>
            <a:endParaRPr lang="en-US" sz="1400" dirty="0">
              <a:solidFill>
                <a:schemeClr val="tx2"/>
              </a:solidFill>
            </a:endParaRPr>
          </a:p>
          <a:p>
            <a:r>
              <a:rPr lang="en-US" dirty="0">
                <a:solidFill>
                  <a:schemeClr val="tx2"/>
                </a:solidFill>
              </a:rPr>
              <a:t>Quality Requirement:</a:t>
            </a:r>
            <a:endParaRPr lang="en-US" sz="1400" dirty="0">
              <a:solidFill>
                <a:schemeClr val="tx2"/>
              </a:solidFill>
            </a:endParaRPr>
          </a:p>
          <a:p>
            <a:r>
              <a:rPr lang="en-US" dirty="0" smtClean="0">
                <a:solidFill>
                  <a:schemeClr val="tx2"/>
                </a:solidFill>
              </a:rPr>
              <a:t>Policies </a:t>
            </a:r>
            <a:r>
              <a:rPr lang="en-US" dirty="0">
                <a:solidFill>
                  <a:schemeClr val="tx2"/>
                </a:solidFill>
              </a:rPr>
              <a:t>or Procedure:</a:t>
            </a:r>
            <a:endParaRPr lang="en-US" sz="1400" dirty="0">
              <a:solidFill>
                <a:schemeClr val="tx2"/>
              </a:solidFill>
            </a:endParaRPr>
          </a:p>
        </p:txBody>
      </p:sp>
      <p:sp>
        <p:nvSpPr>
          <p:cNvPr id="11268" name="Rectangle 17"/>
          <p:cNvSpPr>
            <a:spLocks noChangeArrowheads="1"/>
          </p:cNvSpPr>
          <p:nvPr/>
        </p:nvSpPr>
        <p:spPr bwMode="auto">
          <a:xfrm>
            <a:off x="5410200" y="4876800"/>
            <a:ext cx="1905000" cy="304800"/>
          </a:xfrm>
          <a:prstGeom prst="rect">
            <a:avLst/>
          </a:prstGeom>
          <a:solidFill>
            <a:schemeClr val="bg1"/>
          </a:solidFill>
          <a:ln w="9525">
            <a:noFill/>
            <a:miter lim="800000"/>
            <a:headEnd/>
            <a:tailEnd/>
          </a:ln>
        </p:spPr>
        <p:txBody>
          <a:bodyPr wrap="none" anchor="ctr"/>
          <a:lstStyle/>
          <a:p>
            <a:pPr algn="ctr"/>
            <a:endParaRPr lang="en-US"/>
          </a:p>
        </p:txBody>
      </p:sp>
      <p:pic>
        <p:nvPicPr>
          <p:cNvPr id="11269" name="Picture 2"/>
          <p:cNvPicPr>
            <a:picLocks noChangeAspect="1" noChangeArrowheads="1"/>
          </p:cNvPicPr>
          <p:nvPr/>
        </p:nvPicPr>
        <p:blipFill>
          <a:blip r:embed="rId2"/>
          <a:srcRect/>
          <a:stretch>
            <a:fillRect/>
          </a:stretch>
        </p:blipFill>
        <p:spPr bwMode="auto">
          <a:xfrm>
            <a:off x="1905000" y="1247775"/>
            <a:ext cx="5238750"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728</TotalTime>
  <Words>591</Words>
  <Application>Microsoft Office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Business Objectives  Functional Requirements Non-Functional Requirements   Policies and Procedures</vt:lpstr>
      <vt:lpstr>Business Objectives</vt:lpstr>
      <vt:lpstr>Functional Requirements (Functional or System Specification)</vt:lpstr>
      <vt:lpstr>Functional Requirements</vt:lpstr>
      <vt:lpstr>Non-Functional Requirements (Quality Requirements)</vt:lpstr>
      <vt:lpstr>Policies and Procedures</vt:lpstr>
      <vt:lpstr>PowerPoint Presentation</vt:lpstr>
      <vt:lpstr>Inventory tracking</vt:lpstr>
      <vt:lpstr>Online Gradebook</vt:lpstr>
      <vt:lpstr>Goal of the Software Development?</vt:lpstr>
      <vt:lpstr>Model is unrealistic for at Least 3 Reasons</vt:lpstr>
      <vt:lpstr>Role of Software Developers Relative to Requirements</vt:lpstr>
      <vt:lpstr>A More Realistic Model</vt:lpstr>
      <vt:lpstr>Role of the Software Development Team?</vt:lpstr>
      <vt:lpstr>PowerPoint Presentation</vt:lpstr>
      <vt:lpstr>Data Redundancy</vt:lpstr>
      <vt:lpstr>Media support</vt:lpstr>
      <vt:lpstr>Security</vt:lpstr>
      <vt:lpstr>PowerPoint Presentation</vt:lpstr>
    </vt:vector>
  </TitlesOfParts>
  <Company>Southern Adventist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Policies and Procedures in Soft/Hardware Evaluation</dc:title>
  <dc:creator>Timothy Korson</dc:creator>
  <cp:lastModifiedBy>Timothy Korson</cp:lastModifiedBy>
  <cp:revision>31</cp:revision>
  <dcterms:created xsi:type="dcterms:W3CDTF">2005-09-19T02:04:03Z</dcterms:created>
  <dcterms:modified xsi:type="dcterms:W3CDTF">2012-08-26T21:26:30Z</dcterms:modified>
</cp:coreProperties>
</file>